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6" r:id="rId2"/>
    <p:sldId id="277" r:id="rId3"/>
    <p:sldId id="271" r:id="rId4"/>
    <p:sldId id="280" r:id="rId5"/>
    <p:sldId id="287" r:id="rId6"/>
    <p:sldId id="285" r:id="rId7"/>
    <p:sldId id="284" r:id="rId8"/>
    <p:sldId id="282" r:id="rId9"/>
    <p:sldId id="283" r:id="rId1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2845" autoAdjust="0"/>
    <p:restoredTop sz="68407" autoAdjust="0"/>
  </p:normalViewPr>
  <p:slideViewPr>
    <p:cSldViewPr>
      <p:cViewPr varScale="1">
        <p:scale>
          <a:sx n="64" d="100"/>
          <a:sy n="64" d="100"/>
        </p:scale>
        <p:origin x="200" y="616"/>
      </p:cViewPr>
      <p:guideLst>
        <p:guide pos="3839"/>
        <p:guide orient="horz" pos="2160"/>
      </p:guideLst>
    </p:cSldViewPr>
  </p:slideViewPr>
  <p:notesTextViewPr>
    <p:cViewPr>
      <p:scale>
        <a:sx n="1" d="1"/>
        <a:sy n="1" d="1"/>
      </p:scale>
      <p:origin x="0" y="0"/>
    </p:cViewPr>
  </p:notesTextViewPr>
  <p:notesViewPr>
    <p:cSldViewPr>
      <p:cViewPr varScale="1">
        <p:scale>
          <a:sx n="67" d="100"/>
          <a:sy n="67" d="100"/>
        </p:scale>
        <p:origin x="274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7B2597-5B76-9F4A-9A48-AB978350D1CE}" type="doc">
      <dgm:prSet loTypeId="urn:microsoft.com/office/officeart/2005/8/layout/funnel1" loCatId="" qsTypeId="urn:microsoft.com/office/officeart/2005/8/quickstyle/simple1" qsCatId="simple" csTypeId="urn:microsoft.com/office/officeart/2005/8/colors/accent1_2" csCatId="accent1" phldr="1"/>
      <dgm:spPr/>
      <dgm:t>
        <a:bodyPr/>
        <a:lstStyle/>
        <a:p>
          <a:endParaRPr lang="en-US"/>
        </a:p>
      </dgm:t>
    </dgm:pt>
    <dgm:pt modelId="{2AE609FB-CA49-374A-B31F-09B2190C8A4E}">
      <dgm:prSet phldrT="[Text]"/>
      <dgm:spPr/>
      <dgm:t>
        <a:bodyPr/>
        <a:lstStyle/>
        <a:p>
          <a:r>
            <a:rPr lang="en-US" dirty="0"/>
            <a:t>Liver Function</a:t>
          </a:r>
        </a:p>
      </dgm:t>
    </dgm:pt>
    <dgm:pt modelId="{AC654242-F7A5-474D-8697-0E22FC5443E9}" type="parTrans" cxnId="{43322AE5-E92D-A54F-AE89-54075C1B0004}">
      <dgm:prSet/>
      <dgm:spPr/>
      <dgm:t>
        <a:bodyPr/>
        <a:lstStyle/>
        <a:p>
          <a:endParaRPr lang="en-US"/>
        </a:p>
      </dgm:t>
    </dgm:pt>
    <dgm:pt modelId="{DB2C521D-EF34-1E48-8611-6EC51D2B0524}" type="sibTrans" cxnId="{43322AE5-E92D-A54F-AE89-54075C1B0004}">
      <dgm:prSet/>
      <dgm:spPr/>
      <dgm:t>
        <a:bodyPr/>
        <a:lstStyle/>
        <a:p>
          <a:endParaRPr lang="en-US"/>
        </a:p>
      </dgm:t>
    </dgm:pt>
    <dgm:pt modelId="{E70D500E-73E6-7E42-8187-2EF8F95732C2}">
      <dgm:prSet phldrT="[Text]" custT="1"/>
      <dgm:spPr/>
      <dgm:t>
        <a:bodyPr/>
        <a:lstStyle/>
        <a:p>
          <a:r>
            <a:rPr lang="en-US" sz="1800" dirty="0"/>
            <a:t>Signs &amp; Symptoms</a:t>
          </a:r>
        </a:p>
      </dgm:t>
    </dgm:pt>
    <dgm:pt modelId="{0FE83CBF-30EB-A549-805E-B792C84C6050}" type="parTrans" cxnId="{E3A749EB-6BA6-324B-8302-9989B6AF5A61}">
      <dgm:prSet/>
      <dgm:spPr/>
      <dgm:t>
        <a:bodyPr/>
        <a:lstStyle/>
        <a:p>
          <a:endParaRPr lang="en-US"/>
        </a:p>
      </dgm:t>
    </dgm:pt>
    <dgm:pt modelId="{14160323-59C8-B14E-A2C8-09A38D990334}" type="sibTrans" cxnId="{E3A749EB-6BA6-324B-8302-9989B6AF5A61}">
      <dgm:prSet/>
      <dgm:spPr/>
      <dgm:t>
        <a:bodyPr/>
        <a:lstStyle/>
        <a:p>
          <a:endParaRPr lang="en-US"/>
        </a:p>
      </dgm:t>
    </dgm:pt>
    <dgm:pt modelId="{53979173-48C5-304D-8FC3-E6B4F0CF340A}">
      <dgm:prSet phldrT="[Text]"/>
      <dgm:spPr/>
      <dgm:t>
        <a:bodyPr/>
        <a:lstStyle/>
        <a:p>
          <a:r>
            <a:rPr lang="en-US" dirty="0"/>
            <a:t>Blood Marker Tests</a:t>
          </a:r>
        </a:p>
      </dgm:t>
    </dgm:pt>
    <dgm:pt modelId="{7658F710-D758-3E49-81DB-F64182F29FCA}" type="parTrans" cxnId="{A82EA613-E72C-974C-90E1-CECB3059BA46}">
      <dgm:prSet/>
      <dgm:spPr/>
      <dgm:t>
        <a:bodyPr/>
        <a:lstStyle/>
        <a:p>
          <a:endParaRPr lang="en-US"/>
        </a:p>
      </dgm:t>
    </dgm:pt>
    <dgm:pt modelId="{48DBDB5C-D22F-CA48-95B5-B7FA7EE6A238}" type="sibTrans" cxnId="{A82EA613-E72C-974C-90E1-CECB3059BA46}">
      <dgm:prSet/>
      <dgm:spPr/>
      <dgm:t>
        <a:bodyPr/>
        <a:lstStyle/>
        <a:p>
          <a:endParaRPr lang="en-US"/>
        </a:p>
      </dgm:t>
    </dgm:pt>
    <dgm:pt modelId="{E6E09B95-3985-E24E-B905-C1D3043A8743}">
      <dgm:prSet/>
      <dgm:spPr/>
      <dgm:t>
        <a:bodyPr/>
        <a:lstStyle/>
        <a:p>
          <a:endParaRPr lang="en-US"/>
        </a:p>
      </dgm:t>
    </dgm:pt>
    <dgm:pt modelId="{4CA595CE-B253-F746-BC52-E88D01458C98}" type="parTrans" cxnId="{011489F0-C2D0-D048-8C14-9D08B54EFFD6}">
      <dgm:prSet/>
      <dgm:spPr/>
      <dgm:t>
        <a:bodyPr/>
        <a:lstStyle/>
        <a:p>
          <a:endParaRPr lang="en-US"/>
        </a:p>
      </dgm:t>
    </dgm:pt>
    <dgm:pt modelId="{68448DD7-2041-8944-9748-7D8544C43AB1}" type="sibTrans" cxnId="{011489F0-C2D0-D048-8C14-9D08B54EFFD6}">
      <dgm:prSet/>
      <dgm:spPr/>
      <dgm:t>
        <a:bodyPr/>
        <a:lstStyle/>
        <a:p>
          <a:endParaRPr lang="en-US"/>
        </a:p>
      </dgm:t>
    </dgm:pt>
    <dgm:pt modelId="{62A39081-02B3-C747-BCA5-F65DBB6F6263}">
      <dgm:prSet phldrT="[Text]" phldr="1"/>
      <dgm:spPr/>
      <dgm:t>
        <a:bodyPr/>
        <a:lstStyle/>
        <a:p>
          <a:endParaRPr lang="en-US" dirty="0"/>
        </a:p>
      </dgm:t>
    </dgm:pt>
    <dgm:pt modelId="{7C577304-3039-5A40-9BC9-DF5C2CD247F1}" type="parTrans" cxnId="{07034958-39A0-274F-B3C6-DE6F69CC5E58}">
      <dgm:prSet/>
      <dgm:spPr/>
      <dgm:t>
        <a:bodyPr/>
        <a:lstStyle/>
        <a:p>
          <a:endParaRPr lang="en-US"/>
        </a:p>
      </dgm:t>
    </dgm:pt>
    <dgm:pt modelId="{08AA4262-ED19-004C-AFAB-84F6640A821D}" type="sibTrans" cxnId="{07034958-39A0-274F-B3C6-DE6F69CC5E58}">
      <dgm:prSet/>
      <dgm:spPr/>
      <dgm:t>
        <a:bodyPr/>
        <a:lstStyle/>
        <a:p>
          <a:endParaRPr lang="en-US"/>
        </a:p>
      </dgm:t>
    </dgm:pt>
    <dgm:pt modelId="{D7210A0A-F875-2344-A4D7-09C11973EEDF}">
      <dgm:prSet phldrT="[Text]" phldr="1"/>
      <dgm:spPr/>
      <dgm:t>
        <a:bodyPr/>
        <a:lstStyle/>
        <a:p>
          <a:endParaRPr lang="en-US" dirty="0"/>
        </a:p>
      </dgm:t>
    </dgm:pt>
    <dgm:pt modelId="{25CD388C-BBD4-4A4D-81C2-6D8838699240}" type="parTrans" cxnId="{218810A4-6928-984B-8CB0-5E2AA7E4E4FA}">
      <dgm:prSet/>
      <dgm:spPr/>
      <dgm:t>
        <a:bodyPr/>
        <a:lstStyle/>
        <a:p>
          <a:endParaRPr lang="en-US"/>
        </a:p>
      </dgm:t>
    </dgm:pt>
    <dgm:pt modelId="{6113A56E-DC02-AF4D-8DA5-1634EA7D96E5}" type="sibTrans" cxnId="{218810A4-6928-984B-8CB0-5E2AA7E4E4FA}">
      <dgm:prSet/>
      <dgm:spPr/>
      <dgm:t>
        <a:bodyPr/>
        <a:lstStyle/>
        <a:p>
          <a:endParaRPr lang="en-US"/>
        </a:p>
      </dgm:t>
    </dgm:pt>
    <dgm:pt modelId="{F625F98B-8896-C94E-9728-60704451F881}">
      <dgm:prSet phldrT="[Text]"/>
      <dgm:spPr/>
      <dgm:t>
        <a:bodyPr/>
        <a:lstStyle/>
        <a:p>
          <a:endParaRPr lang="en-US" dirty="0"/>
        </a:p>
      </dgm:t>
    </dgm:pt>
    <dgm:pt modelId="{FB099ED3-2717-A04E-91B7-5D7C143E9853}" type="parTrans" cxnId="{E1166BA0-E6FC-FB43-B616-3C991C419B21}">
      <dgm:prSet/>
      <dgm:spPr/>
      <dgm:t>
        <a:bodyPr/>
        <a:lstStyle/>
        <a:p>
          <a:endParaRPr lang="en-US"/>
        </a:p>
      </dgm:t>
    </dgm:pt>
    <dgm:pt modelId="{EF5FF1E7-E168-3A48-9111-A6C18C69C439}" type="sibTrans" cxnId="{E1166BA0-E6FC-FB43-B616-3C991C419B21}">
      <dgm:prSet/>
      <dgm:spPr/>
      <dgm:t>
        <a:bodyPr/>
        <a:lstStyle/>
        <a:p>
          <a:endParaRPr lang="en-US"/>
        </a:p>
      </dgm:t>
    </dgm:pt>
    <dgm:pt modelId="{7742A906-7035-AE47-9995-622C76048DB5}">
      <dgm:prSet phldrT="[Text]" phldr="1"/>
      <dgm:spPr/>
      <dgm:t>
        <a:bodyPr/>
        <a:lstStyle/>
        <a:p>
          <a:endParaRPr lang="en-US" dirty="0"/>
        </a:p>
      </dgm:t>
    </dgm:pt>
    <dgm:pt modelId="{97007DE1-3397-C24D-8373-E578B0E5AAC0}" type="parTrans" cxnId="{F1150300-FB4A-E548-8A57-455B6C6714F2}">
      <dgm:prSet/>
      <dgm:spPr/>
      <dgm:t>
        <a:bodyPr/>
        <a:lstStyle/>
        <a:p>
          <a:endParaRPr lang="en-US"/>
        </a:p>
      </dgm:t>
    </dgm:pt>
    <dgm:pt modelId="{3280176E-5C0E-1340-A669-637893BC9453}" type="sibTrans" cxnId="{F1150300-FB4A-E548-8A57-455B6C6714F2}">
      <dgm:prSet/>
      <dgm:spPr/>
      <dgm:t>
        <a:bodyPr/>
        <a:lstStyle/>
        <a:p>
          <a:endParaRPr lang="en-US"/>
        </a:p>
      </dgm:t>
    </dgm:pt>
    <dgm:pt modelId="{006F1EA8-9E13-8940-B903-5ADD9BFC7BB6}" type="pres">
      <dgm:prSet presAssocID="{2D7B2597-5B76-9F4A-9A48-AB978350D1CE}" presName="Name0" presStyleCnt="0">
        <dgm:presLayoutVars>
          <dgm:chMax val="4"/>
          <dgm:resizeHandles val="exact"/>
        </dgm:presLayoutVars>
      </dgm:prSet>
      <dgm:spPr/>
    </dgm:pt>
    <dgm:pt modelId="{6EB2E4DE-A742-DA4E-A42E-8427E4C0743D}" type="pres">
      <dgm:prSet presAssocID="{2D7B2597-5B76-9F4A-9A48-AB978350D1CE}" presName="ellipse" presStyleLbl="trBgShp" presStyleIdx="0" presStyleCnt="1" custLinFactNeighborX="-4539" custLinFactNeighborY="16989"/>
      <dgm:spPr/>
    </dgm:pt>
    <dgm:pt modelId="{7C161493-D6E7-BF44-A598-749A37DB620C}" type="pres">
      <dgm:prSet presAssocID="{2D7B2597-5B76-9F4A-9A48-AB978350D1CE}" presName="arrow1" presStyleLbl="fgShp" presStyleIdx="0" presStyleCnt="1" custScaleY="312665"/>
      <dgm:spPr/>
    </dgm:pt>
    <dgm:pt modelId="{60A68692-21B9-DF46-9C45-42193FCD4CE4}" type="pres">
      <dgm:prSet presAssocID="{2D7B2597-5B76-9F4A-9A48-AB978350D1CE}" presName="rectangle" presStyleLbl="revTx" presStyleIdx="0" presStyleCnt="1">
        <dgm:presLayoutVars>
          <dgm:bulletEnabled val="1"/>
        </dgm:presLayoutVars>
      </dgm:prSet>
      <dgm:spPr/>
    </dgm:pt>
    <dgm:pt modelId="{03BEDE78-45E0-2A47-8C29-F3278A2DCBEA}" type="pres">
      <dgm:prSet presAssocID="{E70D500E-73E6-7E42-8187-2EF8F95732C2}" presName="item1" presStyleLbl="node1" presStyleIdx="0" presStyleCnt="3" custLinFactNeighborX="-26284" custLinFactNeighborY="-40487">
        <dgm:presLayoutVars>
          <dgm:bulletEnabled val="1"/>
        </dgm:presLayoutVars>
      </dgm:prSet>
      <dgm:spPr/>
    </dgm:pt>
    <dgm:pt modelId="{63680250-1512-9D47-A11E-D29884228E72}" type="pres">
      <dgm:prSet presAssocID="{53979173-48C5-304D-8FC3-E6B4F0CF340A}" presName="item2" presStyleLbl="node1" presStyleIdx="1" presStyleCnt="3" custScaleX="115411" custLinFactX="-56532" custLinFactNeighborX="-100000" custLinFactNeighborY="-26332">
        <dgm:presLayoutVars>
          <dgm:bulletEnabled val="1"/>
        </dgm:presLayoutVars>
      </dgm:prSet>
      <dgm:spPr/>
    </dgm:pt>
    <dgm:pt modelId="{246F11F9-1B10-1749-A975-91725399DE3D}" type="pres">
      <dgm:prSet presAssocID="{E6E09B95-3985-E24E-B905-C1D3043A8743}" presName="item3" presStyleLbl="node1" presStyleIdx="2" presStyleCnt="3" custLinFactX="-77954" custLinFactNeighborX="-100000" custLinFactNeighborY="94419">
        <dgm:presLayoutVars>
          <dgm:bulletEnabled val="1"/>
        </dgm:presLayoutVars>
      </dgm:prSet>
      <dgm:spPr/>
    </dgm:pt>
    <dgm:pt modelId="{16178AEC-6EF8-2940-862E-05EB9A18E550}" type="pres">
      <dgm:prSet presAssocID="{2D7B2597-5B76-9F4A-9A48-AB978350D1CE}" presName="funnel" presStyleLbl="trAlignAcc1" presStyleIdx="0" presStyleCnt="1" custLinFactNeighborX="-66251" custLinFactNeighborY="30279"/>
      <dgm:spPr/>
    </dgm:pt>
  </dgm:ptLst>
  <dgm:cxnLst>
    <dgm:cxn modelId="{F1150300-FB4A-E548-8A57-455B6C6714F2}" srcId="{2D7B2597-5B76-9F4A-9A48-AB978350D1CE}" destId="{7742A906-7035-AE47-9995-622C76048DB5}" srcOrd="7" destOrd="0" parTransId="{97007DE1-3397-C24D-8373-E578B0E5AAC0}" sibTransId="{3280176E-5C0E-1340-A669-637893BC9453}"/>
    <dgm:cxn modelId="{A82EA613-E72C-974C-90E1-CECB3059BA46}" srcId="{2D7B2597-5B76-9F4A-9A48-AB978350D1CE}" destId="{53979173-48C5-304D-8FC3-E6B4F0CF340A}" srcOrd="2" destOrd="0" parTransId="{7658F710-D758-3E49-81DB-F64182F29FCA}" sibTransId="{48DBDB5C-D22F-CA48-95B5-B7FA7EE6A238}"/>
    <dgm:cxn modelId="{07034958-39A0-274F-B3C6-DE6F69CC5E58}" srcId="{2D7B2597-5B76-9F4A-9A48-AB978350D1CE}" destId="{62A39081-02B3-C747-BCA5-F65DBB6F6263}" srcOrd="4" destOrd="0" parTransId="{7C577304-3039-5A40-9BC9-DF5C2CD247F1}" sibTransId="{08AA4262-ED19-004C-AFAB-84F6640A821D}"/>
    <dgm:cxn modelId="{ECA4505A-7770-B547-BB14-8F867A8765E9}" type="presOf" srcId="{E70D500E-73E6-7E42-8187-2EF8F95732C2}" destId="{63680250-1512-9D47-A11E-D29884228E72}" srcOrd="0" destOrd="0" presId="urn:microsoft.com/office/officeart/2005/8/layout/funnel1"/>
    <dgm:cxn modelId="{64493498-F94A-7941-93D8-1FB5ED5D2F5C}" type="presOf" srcId="{E6E09B95-3985-E24E-B905-C1D3043A8743}" destId="{60A68692-21B9-DF46-9C45-42193FCD4CE4}" srcOrd="0" destOrd="0" presId="urn:microsoft.com/office/officeart/2005/8/layout/funnel1"/>
    <dgm:cxn modelId="{E1166BA0-E6FC-FB43-B616-3C991C419B21}" srcId="{2D7B2597-5B76-9F4A-9A48-AB978350D1CE}" destId="{F625F98B-8896-C94E-9728-60704451F881}" srcOrd="6" destOrd="0" parTransId="{FB099ED3-2717-A04E-91B7-5D7C143E9853}" sibTransId="{EF5FF1E7-E168-3A48-9111-A6C18C69C439}"/>
    <dgm:cxn modelId="{218810A4-6928-984B-8CB0-5E2AA7E4E4FA}" srcId="{2D7B2597-5B76-9F4A-9A48-AB978350D1CE}" destId="{D7210A0A-F875-2344-A4D7-09C11973EEDF}" srcOrd="5" destOrd="0" parTransId="{25CD388C-BBD4-4A4D-81C2-6D8838699240}" sibTransId="{6113A56E-DC02-AF4D-8DA5-1634EA7D96E5}"/>
    <dgm:cxn modelId="{29F5FEA7-B132-8F42-9906-609FAC412776}" type="presOf" srcId="{53979173-48C5-304D-8FC3-E6B4F0CF340A}" destId="{03BEDE78-45E0-2A47-8C29-F3278A2DCBEA}" srcOrd="0" destOrd="0" presId="urn:microsoft.com/office/officeart/2005/8/layout/funnel1"/>
    <dgm:cxn modelId="{FF0990DA-1F53-1147-B9C6-B78E95471E0B}" type="presOf" srcId="{2D7B2597-5B76-9F4A-9A48-AB978350D1CE}" destId="{006F1EA8-9E13-8940-B903-5ADD9BFC7BB6}" srcOrd="0" destOrd="0" presId="urn:microsoft.com/office/officeart/2005/8/layout/funnel1"/>
    <dgm:cxn modelId="{43322AE5-E92D-A54F-AE89-54075C1B0004}" srcId="{2D7B2597-5B76-9F4A-9A48-AB978350D1CE}" destId="{2AE609FB-CA49-374A-B31F-09B2190C8A4E}" srcOrd="0" destOrd="0" parTransId="{AC654242-F7A5-474D-8697-0E22FC5443E9}" sibTransId="{DB2C521D-EF34-1E48-8611-6EC51D2B0524}"/>
    <dgm:cxn modelId="{E3A749EB-6BA6-324B-8302-9989B6AF5A61}" srcId="{2D7B2597-5B76-9F4A-9A48-AB978350D1CE}" destId="{E70D500E-73E6-7E42-8187-2EF8F95732C2}" srcOrd="1" destOrd="0" parTransId="{0FE83CBF-30EB-A549-805E-B792C84C6050}" sibTransId="{14160323-59C8-B14E-A2C8-09A38D990334}"/>
    <dgm:cxn modelId="{011489F0-C2D0-D048-8C14-9D08B54EFFD6}" srcId="{2D7B2597-5B76-9F4A-9A48-AB978350D1CE}" destId="{E6E09B95-3985-E24E-B905-C1D3043A8743}" srcOrd="3" destOrd="0" parTransId="{4CA595CE-B253-F746-BC52-E88D01458C98}" sibTransId="{68448DD7-2041-8944-9748-7D8544C43AB1}"/>
    <dgm:cxn modelId="{6D0C5BFC-1979-4A44-83FD-41C4C1FC9E67}" type="presOf" srcId="{2AE609FB-CA49-374A-B31F-09B2190C8A4E}" destId="{246F11F9-1B10-1749-A975-91725399DE3D}" srcOrd="0" destOrd="0" presId="urn:microsoft.com/office/officeart/2005/8/layout/funnel1"/>
    <dgm:cxn modelId="{EC8A4F71-28AA-9645-BAA8-05BC69041049}" type="presParOf" srcId="{006F1EA8-9E13-8940-B903-5ADD9BFC7BB6}" destId="{6EB2E4DE-A742-DA4E-A42E-8427E4C0743D}" srcOrd="0" destOrd="0" presId="urn:microsoft.com/office/officeart/2005/8/layout/funnel1"/>
    <dgm:cxn modelId="{2397AB7B-6EE7-F746-8B0C-253856F6A1DF}" type="presParOf" srcId="{006F1EA8-9E13-8940-B903-5ADD9BFC7BB6}" destId="{7C161493-D6E7-BF44-A598-749A37DB620C}" srcOrd="1" destOrd="0" presId="urn:microsoft.com/office/officeart/2005/8/layout/funnel1"/>
    <dgm:cxn modelId="{DC46C84D-D477-6846-941F-80CD65ABA6C4}" type="presParOf" srcId="{006F1EA8-9E13-8940-B903-5ADD9BFC7BB6}" destId="{60A68692-21B9-DF46-9C45-42193FCD4CE4}" srcOrd="2" destOrd="0" presId="urn:microsoft.com/office/officeart/2005/8/layout/funnel1"/>
    <dgm:cxn modelId="{11A7DB05-C4FF-1C40-9D8B-5F9747658B72}" type="presParOf" srcId="{006F1EA8-9E13-8940-B903-5ADD9BFC7BB6}" destId="{03BEDE78-45E0-2A47-8C29-F3278A2DCBEA}" srcOrd="3" destOrd="0" presId="urn:microsoft.com/office/officeart/2005/8/layout/funnel1"/>
    <dgm:cxn modelId="{1940A238-CAAD-E649-9582-513456C4F4B5}" type="presParOf" srcId="{006F1EA8-9E13-8940-B903-5ADD9BFC7BB6}" destId="{63680250-1512-9D47-A11E-D29884228E72}" srcOrd="4" destOrd="0" presId="urn:microsoft.com/office/officeart/2005/8/layout/funnel1"/>
    <dgm:cxn modelId="{1E3A073A-20BF-1D4B-95E7-0CE4B4810928}" type="presParOf" srcId="{006F1EA8-9E13-8940-B903-5ADD9BFC7BB6}" destId="{246F11F9-1B10-1749-A975-91725399DE3D}" srcOrd="5" destOrd="0" presId="urn:microsoft.com/office/officeart/2005/8/layout/funnel1"/>
    <dgm:cxn modelId="{871D866C-6576-6048-948D-1024327AE4C8}" type="presParOf" srcId="{006F1EA8-9E13-8940-B903-5ADD9BFC7BB6}" destId="{16178AEC-6EF8-2940-862E-05EB9A18E550}" srcOrd="6" destOrd="0" presId="urn:microsoft.com/office/officeart/2005/8/layout/funnel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B2E4DE-A742-DA4E-A42E-8427E4C0743D}">
      <dsp:nvSpPr>
        <dsp:cNvPr id="0" name=""/>
        <dsp:cNvSpPr/>
      </dsp:nvSpPr>
      <dsp:spPr>
        <a:xfrm>
          <a:off x="1674090" y="477770"/>
          <a:ext cx="4367662" cy="1516831"/>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161493-D6E7-BF44-A598-749A37DB620C}">
      <dsp:nvSpPr>
        <dsp:cNvPr id="0" name=""/>
        <dsp:cNvSpPr/>
      </dsp:nvSpPr>
      <dsp:spPr>
        <a:xfrm>
          <a:off x="3639718" y="3358251"/>
          <a:ext cx="846446" cy="1693786"/>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0A68692-21B9-DF46-9C45-42193FCD4CE4}">
      <dsp:nvSpPr>
        <dsp:cNvPr id="0" name=""/>
        <dsp:cNvSpPr/>
      </dsp:nvSpPr>
      <dsp:spPr>
        <a:xfrm>
          <a:off x="2031470" y="4367662"/>
          <a:ext cx="4062942" cy="10157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endParaRPr lang="en-US" sz="3500" kern="1200"/>
        </a:p>
      </dsp:txBody>
      <dsp:txXfrm>
        <a:off x="2031470" y="4367662"/>
        <a:ext cx="4062942" cy="1015735"/>
      </dsp:txXfrm>
    </dsp:sp>
    <dsp:sp modelId="{03BEDE78-45E0-2A47-8C29-F3278A2DCBEA}">
      <dsp:nvSpPr>
        <dsp:cNvPr id="0" name=""/>
        <dsp:cNvSpPr/>
      </dsp:nvSpPr>
      <dsp:spPr>
        <a:xfrm>
          <a:off x="3059807" y="1237194"/>
          <a:ext cx="1523603" cy="152360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dirty="0"/>
            <a:t>Blood Marker Tests</a:t>
          </a:r>
        </a:p>
      </dsp:txBody>
      <dsp:txXfrm>
        <a:off x="3282933" y="1460320"/>
        <a:ext cx="1077351" cy="1077351"/>
      </dsp:txXfrm>
    </dsp:sp>
    <dsp:sp modelId="{63680250-1512-9D47-A11E-D29884228E72}">
      <dsp:nvSpPr>
        <dsp:cNvPr id="0" name=""/>
        <dsp:cNvSpPr/>
      </dsp:nvSpPr>
      <dsp:spPr>
        <a:xfrm>
          <a:off x="0" y="309819"/>
          <a:ext cx="1758405" cy="152360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Signs &amp; Symptoms</a:t>
          </a:r>
        </a:p>
      </dsp:txBody>
      <dsp:txXfrm>
        <a:off x="257512" y="532945"/>
        <a:ext cx="1243381" cy="1077351"/>
      </dsp:txXfrm>
    </dsp:sp>
    <dsp:sp modelId="{246F11F9-1B10-1749-A975-91725399DE3D}">
      <dsp:nvSpPr>
        <dsp:cNvPr id="0" name=""/>
        <dsp:cNvSpPr/>
      </dsp:nvSpPr>
      <dsp:spPr>
        <a:xfrm>
          <a:off x="1216197" y="1781212"/>
          <a:ext cx="1523603" cy="152360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dirty="0"/>
            <a:t>Liver Function</a:t>
          </a:r>
        </a:p>
      </dsp:txBody>
      <dsp:txXfrm>
        <a:off x="1439323" y="2004338"/>
        <a:ext cx="1077351" cy="1077351"/>
      </dsp:txXfrm>
    </dsp:sp>
    <dsp:sp modelId="{16178AEC-6EF8-2940-862E-05EB9A18E550}">
      <dsp:nvSpPr>
        <dsp:cNvPr id="0" name=""/>
        <dsp:cNvSpPr/>
      </dsp:nvSpPr>
      <dsp:spPr>
        <a:xfrm>
          <a:off x="0" y="1182061"/>
          <a:ext cx="4740099" cy="3792079"/>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7/30/19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12.png>
</file>

<file path=ppt/media/image13.png>
</file>

<file path=ppt/media/image14.png>
</file>

<file path=ppt/media/image15.tiff>
</file>

<file path=ppt/media/image16.tiff>
</file>

<file path=ppt/media/image17.jpg>
</file>

<file path=ppt/media/image2.png>
</file>

<file path=ppt/media/image3.png>
</file>

<file path=ppt/media/image4.png>
</file>

<file path=ppt/media/image5.tiff>
</file>

<file path=ppt/media/image6.tiff>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7/30/19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1</a:t>
            </a:fld>
            <a:endParaRPr lang="en-US"/>
          </a:p>
        </p:txBody>
      </p:sp>
    </p:spTree>
    <p:extLst>
      <p:ext uri="{BB962C8B-B14F-4D97-AF65-F5344CB8AC3E}">
        <p14:creationId xmlns:p14="http://schemas.microsoft.com/office/powerpoint/2010/main" val="602626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lumMod val="50000"/>
                  </a:schemeClr>
                </a:solidFill>
                <a:effectLst/>
                <a:latin typeface="+mn-lt"/>
                <a:ea typeface="+mn-ea"/>
                <a:cs typeface="+mn-cs"/>
              </a:rPr>
              <a:t>The liver is a football sized organ nestled under the diaphragm in the URQ.</a:t>
            </a:r>
          </a:p>
          <a:p>
            <a:r>
              <a:rPr lang="en-US" sz="1200" b="0" i="0" u="none" strike="noStrike" kern="1200" dirty="0">
                <a:solidFill>
                  <a:schemeClr val="tx1">
                    <a:lumMod val="50000"/>
                  </a:schemeClr>
                </a:solidFill>
                <a:effectLst/>
                <a:latin typeface="+mn-lt"/>
                <a:ea typeface="+mn-ea"/>
                <a:cs typeface="+mn-cs"/>
              </a:rPr>
              <a:t>The most common type of liver cancer is hepatocellular carcinoma, which begins in the main type of liver cell (hepatocyte)</a:t>
            </a:r>
          </a:p>
          <a:p>
            <a:endParaRPr lang="en-US" sz="1200" b="0" i="0" u="none" strike="noStrike" kern="1200" dirty="0">
              <a:solidFill>
                <a:schemeClr val="tx1">
                  <a:lumMod val="50000"/>
                </a:schemeClr>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lumMod val="50000"/>
                  </a:schemeClr>
                </a:solidFill>
                <a:effectLst/>
                <a:latin typeface="+mn-lt"/>
                <a:ea typeface="+mn-ea"/>
                <a:cs typeface="+mn-cs"/>
              </a:rPr>
              <a:t>For the most part, cancer research and diagnoses is largely based on tumor staging classification.  Studies are showing a need to expand beyond only staging, for predicting the outcome of cancer patients. Patient cluster analysis generates homogeneous groups, with similar prognostic features, that </a:t>
            </a:r>
            <a:r>
              <a:rPr lang="en-US" sz="1200" kern="1200" dirty="0" err="1">
                <a:solidFill>
                  <a:schemeClr val="tx1">
                    <a:lumMod val="50000"/>
                  </a:schemeClr>
                </a:solidFill>
                <a:effectLst/>
                <a:latin typeface="+mn-lt"/>
                <a:ea typeface="+mn-ea"/>
                <a:cs typeface="+mn-cs"/>
              </a:rPr>
              <a:t>traject</a:t>
            </a:r>
            <a:r>
              <a:rPr lang="en-US" sz="1200" kern="1200" dirty="0">
                <a:solidFill>
                  <a:schemeClr val="tx1">
                    <a:lumMod val="50000"/>
                  </a:schemeClr>
                </a:solidFill>
                <a:effectLst/>
                <a:latin typeface="+mn-lt"/>
                <a:ea typeface="+mn-ea"/>
                <a:cs typeface="+mn-cs"/>
              </a:rPr>
              <a:t>  onto similar survival patterns and more accurate predictions.</a:t>
            </a:r>
          </a:p>
          <a:p>
            <a:endParaRPr lang="en-US" sz="1200" b="0" i="0" u="none" strike="noStrike" kern="1200" dirty="0">
              <a:solidFill>
                <a:schemeClr val="tx1">
                  <a:lumMod val="50000"/>
                </a:schemeClr>
              </a:solidFill>
              <a:effectLst/>
              <a:latin typeface="+mn-lt"/>
              <a:ea typeface="+mn-ea"/>
              <a:cs typeface="+mn-cs"/>
            </a:endParaRPr>
          </a:p>
          <a:p>
            <a:endParaRPr lang="en-US" sz="1200" b="0" i="0" u="none" strike="noStrike" kern="1200" dirty="0">
              <a:solidFill>
                <a:schemeClr val="tx1">
                  <a:lumMod val="50000"/>
                </a:schemeClr>
              </a:solidFill>
              <a:effectLst/>
              <a:latin typeface="+mn-lt"/>
              <a:ea typeface="+mn-ea"/>
              <a:cs typeface="+mn-cs"/>
            </a:endParaRPr>
          </a:p>
          <a:p>
            <a:r>
              <a:rPr lang="en-US" sz="1200" b="0" i="0" u="none" strike="noStrike" kern="1200" dirty="0">
                <a:solidFill>
                  <a:schemeClr val="tx1">
                    <a:lumMod val="50000"/>
                  </a:schemeClr>
                </a:solidFill>
                <a:effectLst/>
                <a:latin typeface="+mn-lt"/>
                <a:ea typeface="+mn-ea"/>
                <a:cs typeface="+mn-cs"/>
              </a:rPr>
              <a:t>Most people don't have signs and symptoms in the early stages of primary liver cancer. When signs and symptoms do appear, they may include:</a:t>
            </a:r>
          </a:p>
          <a:p>
            <a:r>
              <a:rPr lang="en-US" sz="1200" b="0" i="0" u="none" strike="noStrike" kern="1200" dirty="0">
                <a:solidFill>
                  <a:schemeClr val="tx1">
                    <a:lumMod val="50000"/>
                  </a:schemeClr>
                </a:solidFill>
                <a:effectLst/>
                <a:latin typeface="+mn-lt"/>
                <a:ea typeface="+mn-ea"/>
                <a:cs typeface="+mn-cs"/>
              </a:rPr>
              <a:t>Losing weight without trying</a:t>
            </a:r>
          </a:p>
          <a:p>
            <a:r>
              <a:rPr lang="en-US" sz="1200" b="0" i="0" u="none" strike="noStrike" kern="1200" dirty="0">
                <a:solidFill>
                  <a:schemeClr val="tx1">
                    <a:lumMod val="50000"/>
                  </a:schemeClr>
                </a:solidFill>
                <a:effectLst/>
                <a:latin typeface="+mn-lt"/>
                <a:ea typeface="+mn-ea"/>
                <a:cs typeface="+mn-cs"/>
              </a:rPr>
              <a:t>Loss of appetite</a:t>
            </a:r>
          </a:p>
          <a:p>
            <a:r>
              <a:rPr lang="en-US" sz="1200" b="0" i="0" u="none" strike="noStrike" kern="1200" dirty="0">
                <a:solidFill>
                  <a:schemeClr val="tx1">
                    <a:lumMod val="50000"/>
                  </a:schemeClr>
                </a:solidFill>
                <a:effectLst/>
                <a:latin typeface="+mn-lt"/>
                <a:ea typeface="+mn-ea"/>
                <a:cs typeface="+mn-cs"/>
              </a:rPr>
              <a:t>Upper abdominal pain</a:t>
            </a:r>
          </a:p>
          <a:p>
            <a:r>
              <a:rPr lang="en-US" sz="1200" b="0" i="0" u="none" strike="noStrike" kern="1200" dirty="0">
                <a:solidFill>
                  <a:schemeClr val="tx1">
                    <a:lumMod val="50000"/>
                  </a:schemeClr>
                </a:solidFill>
                <a:effectLst/>
                <a:latin typeface="+mn-lt"/>
                <a:ea typeface="+mn-ea"/>
                <a:cs typeface="+mn-cs"/>
              </a:rPr>
              <a:t>Nausea and vomiting</a:t>
            </a:r>
          </a:p>
          <a:p>
            <a:r>
              <a:rPr lang="en-US" sz="1200" b="0" i="0" u="none" strike="noStrike" kern="1200" dirty="0">
                <a:solidFill>
                  <a:schemeClr val="tx1">
                    <a:lumMod val="50000"/>
                  </a:schemeClr>
                </a:solidFill>
                <a:effectLst/>
                <a:latin typeface="+mn-lt"/>
                <a:ea typeface="+mn-ea"/>
                <a:cs typeface="+mn-cs"/>
              </a:rPr>
              <a:t>General weakness and fatigue</a:t>
            </a:r>
          </a:p>
          <a:p>
            <a:r>
              <a:rPr lang="en-US" sz="1200" b="0" i="0" u="none" strike="noStrike" kern="1200" dirty="0">
                <a:solidFill>
                  <a:schemeClr val="tx1">
                    <a:lumMod val="50000"/>
                  </a:schemeClr>
                </a:solidFill>
                <a:effectLst/>
                <a:latin typeface="+mn-lt"/>
                <a:ea typeface="+mn-ea"/>
                <a:cs typeface="+mn-cs"/>
              </a:rPr>
              <a:t>Abdominal swelling</a:t>
            </a:r>
          </a:p>
          <a:p>
            <a:r>
              <a:rPr lang="en-US" sz="1200" b="0" i="0" u="none" strike="noStrike" kern="1200" dirty="0">
                <a:solidFill>
                  <a:schemeClr val="tx1">
                    <a:lumMod val="50000"/>
                  </a:schemeClr>
                </a:solidFill>
                <a:effectLst/>
                <a:latin typeface="+mn-lt"/>
                <a:ea typeface="+mn-ea"/>
                <a:cs typeface="+mn-cs"/>
              </a:rPr>
              <a:t>Yellow discoloration of your skin and the whites of your eyes (jaundice)</a:t>
            </a:r>
          </a:p>
          <a:p>
            <a:r>
              <a:rPr lang="en-US" sz="1200" b="0" i="0" u="none" strike="noStrike" kern="1200" dirty="0">
                <a:solidFill>
                  <a:schemeClr val="tx1">
                    <a:lumMod val="50000"/>
                  </a:schemeClr>
                </a:solidFill>
                <a:effectLst/>
                <a:latin typeface="+mn-lt"/>
                <a:ea typeface="+mn-ea"/>
                <a:cs typeface="+mn-cs"/>
              </a:rPr>
              <a:t>White, chalky stools</a:t>
            </a:r>
          </a:p>
          <a:p>
            <a:endParaRPr lang="en-US" sz="1200" b="0" i="0" u="none" strike="noStrike" kern="1200" dirty="0">
              <a:solidFill>
                <a:schemeClr val="tx1">
                  <a:lumMod val="50000"/>
                </a:schemeClr>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681054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out of every six deaths that occur in the world are due to cancer.  Cancer is second only to cardiovascular disease in all-cause mortality globally. Liver cancer (hepatocellular carcinoma) is consistently ranked as one of the most common forms of cancer and is one of the most lethal (Figure 1), with a 5-year survival rate of about 15% in the USA (Figure 2).  </a:t>
            </a:r>
          </a:p>
          <a:p>
            <a:endParaRPr lang="en-US" dirty="0"/>
          </a:p>
          <a:p>
            <a:r>
              <a:rPr lang="en-US" dirty="0"/>
              <a:t>Estimated that 30,000 Americans will die from liver cancer this year.</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3530383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The purpose of this model, in predicting whether a patient diagnosed with hepatocellular carcinoma will survive past one year in conjunction with established guidelines, is to reduce mortality rate secondary to hepatocellular carcinoma.</a:t>
            </a:r>
          </a:p>
          <a:p>
            <a:endParaRPr lang="en-US" dirty="0"/>
          </a:p>
          <a:p>
            <a:r>
              <a:rPr lang="en-US" dirty="0"/>
              <a:t>This logistic regression model would prove most useful to clinicians, patients, and policy makers alike—as they grapple with the cancer decision making process and potential treatment options.  Ideally, machine learning and statistical models will find a place in depicting a completer and more holistic predictive patient profile. </a:t>
            </a:r>
          </a:p>
          <a:p>
            <a:endParaRPr lang="en-US" sz="1200" b="0" i="0" u="none" strike="noStrike" kern="1200" dirty="0">
              <a:solidFill>
                <a:schemeClr val="tx1">
                  <a:lumMod val="50000"/>
                </a:schemeClr>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METHOD: Creating a logistic regression model capable of predicting whether a patient diagnosed with hepatocellular carcinoma will survive past one year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AUDIENCE: Clinicians, patients, and policy makers </a:t>
            </a:r>
            <a:endParaRPr lang="en-US" sz="1800"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31455082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hepatocellular carcinoma dataset consists of patient data </a:t>
            </a:r>
            <a:r>
              <a:rPr lang="en-US" b="1" dirty="0"/>
              <a:t>from 165 former patients </a:t>
            </a:r>
            <a:r>
              <a:rPr lang="en-US" dirty="0"/>
              <a:t>o</a:t>
            </a:r>
            <a:r>
              <a:rPr lang="en-US" b="1" dirty="0"/>
              <a:t>f Hospital and University Centre of Coimbra (Portugal). </a:t>
            </a:r>
            <a:r>
              <a:rPr lang="en-US" dirty="0"/>
              <a:t>The dataset contains </a:t>
            </a:r>
            <a:r>
              <a:rPr lang="en-US" b="1" dirty="0"/>
              <a:t>49 features </a:t>
            </a:r>
            <a:r>
              <a:rPr lang="en-US" dirty="0"/>
              <a:t>selected according to </a:t>
            </a:r>
            <a:r>
              <a:rPr lang="en-US" b="1" dirty="0"/>
              <a:t>the EASL-EORTC (European Association for the Study of the Liver </a:t>
            </a:r>
            <a:r>
              <a:rPr lang="en-US" dirty="0"/>
              <a:t>- European Organization for Research and Treatment of Cancer) Clinical Practice Guidelines.  The </a:t>
            </a:r>
            <a:r>
              <a:rPr lang="en-US" b="1" dirty="0"/>
              <a:t>target variable, "Class", </a:t>
            </a:r>
            <a:r>
              <a:rPr lang="en-US" dirty="0"/>
              <a:t>is the survival of each patient at 1 year and is represented as 0 (deceased) and 1 (alive).</a:t>
            </a:r>
          </a:p>
          <a:p>
            <a:endParaRPr lang="en-US" dirty="0"/>
          </a:p>
          <a:p>
            <a:r>
              <a:rPr lang="en-US" dirty="0"/>
              <a:t>Many of the features for which patient data was collected are important risk factors for the development of HCC.  In the table below some of the key features included in the model are detailed.</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2573960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running the logistic model, gender was binarized into male and female and two additional features were created.  </a:t>
            </a:r>
          </a:p>
          <a:p>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The Model for End-Stage Liver Disease Score (MELD) is a widely used clinical scoring method to predict 3 month mortality rates in patients with end-stage liver disease. It stratifies severity of end-stage liver disease for transplant planning. (MELD=&gt;Creatinine, Bilirubin, Albumin, Sodium, INR)</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dirty="0"/>
          </a:p>
          <a:p>
            <a:pPr marL="228600" indent="-228600">
              <a:buAutoNum type="arabicParenR"/>
            </a:pPr>
            <a:r>
              <a:rPr lang="en-US" dirty="0"/>
              <a:t> The second feature created was a Fibrosis-4 Index (FIB-4) score. The FIB-4 Index score is a noninvasive estimate of liver scarring in HCV and HBV patients.  Together these 2 features contributed an approximate 3% improvement to the model's overall predictive ability.</a:t>
            </a:r>
          </a:p>
          <a:p>
            <a:pPr marL="228600" indent="-228600">
              <a:buAutoNum type="arabicParenR"/>
            </a:pPr>
            <a:endParaRPr lang="en-US" dirty="0"/>
          </a:p>
          <a:p>
            <a:endParaRPr lang="en-US" dirty="0"/>
          </a:p>
          <a:p>
            <a:r>
              <a:rPr lang="en-US" dirty="0"/>
              <a:t>A unique aspect of healthcare data in general, is the "patient profile" that is created when a broad amount of data is collected for each unique patient.  In order to preserve the heterogeneity of the patient profile and provide a more accurate estimation of missing patient values, missing values were imputed via a K-nearest neighbor (KNN) model.  The most similar of the 3 closest patient records was utilized to fill in the corresponding missing values in question.</a:t>
            </a:r>
          </a:p>
          <a:p>
            <a:endParaRPr lang="en-US" dirty="0"/>
          </a:p>
          <a:p>
            <a:r>
              <a:rPr lang="en-US" dirty="0"/>
              <a:t>In order to address the class imbalance (greater number of living patients at 1 year than deceased) inherit to the HCC dataset, SMOTE (Synthetic Minority Over-sampling Technique) was utilized. Prior to smote, the training data consisted of 115 patient records, after SMOTE, 146 patient records were available for model training use.</a:t>
            </a:r>
          </a:p>
          <a:p>
            <a:endParaRPr lang="en-US" dirty="0"/>
          </a:p>
          <a:p>
            <a:endParaRPr lang="en-US" dirty="0"/>
          </a:p>
          <a:p>
            <a:r>
              <a:rPr lang="en-US" dirty="0"/>
              <a:t>Finally, a grid search was utilized to optimize parameters and assign most appropriate penalty weights prior to running the logistic model.  </a:t>
            </a:r>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1817744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performance of the logistic model was assessed by utilizing the performance measures of accuracy, AUC, and F-1 score.  Particular attention was given to minimizing the false positive rate, as the threshold for incorrectly predicting that a patient would live at least 1 more year (Class=1) is minimal.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AUC:83%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Accuracy: 82%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F1-score=83%</a:t>
            </a:r>
          </a:p>
          <a:p>
            <a:endParaRPr lang="en-US" dirty="0"/>
          </a:p>
          <a:p>
            <a:r>
              <a:rPr lang="en-US" dirty="0"/>
              <a:t>N=33 patients in testing set</a:t>
            </a:r>
          </a:p>
          <a:p>
            <a:endParaRPr lang="en-US" dirty="0"/>
          </a:p>
          <a:p>
            <a:r>
              <a:rPr lang="en-US" dirty="0"/>
              <a:t>TN (patients correctly predicted to be deceased in a year)= 13/33</a:t>
            </a:r>
          </a:p>
          <a:p>
            <a:r>
              <a:rPr lang="en-US" dirty="0"/>
              <a:t>FP (patients incorrectly predicted to be alive in a year)=2/33 </a:t>
            </a:r>
          </a:p>
          <a:p>
            <a:r>
              <a:rPr lang="en-US" dirty="0"/>
              <a:t>TP (patients correctly predicted to still be alive in a year)=14/33</a:t>
            </a:r>
          </a:p>
          <a:p>
            <a:r>
              <a:rPr lang="en-US" dirty="0"/>
              <a:t>FN (patients incorrectly predicted to be deceased in a year)=3/33</a:t>
            </a:r>
          </a:p>
          <a:p>
            <a:r>
              <a:rPr lang="en-US" b="1" dirty="0"/>
              <a:t>FPR</a:t>
            </a:r>
            <a:r>
              <a:rPr lang="en-US" dirty="0"/>
              <a:t>(% patients incorrectly predicted to be alive in a year out of all patients that die in a year</a:t>
            </a:r>
            <a:r>
              <a:rPr lang="en-US" b="1" dirty="0"/>
              <a:t>)=14%</a:t>
            </a:r>
          </a:p>
          <a:p>
            <a:r>
              <a:rPr lang="en-US" dirty="0"/>
              <a:t>FPR=FP/(FP+TN)</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provided higher predictive value compared to other models such as Support Vector Machine (SVM) and Random Forest Ensemble.  </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748040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By providing a convenient and quickly accessible HCC diagnostic tool, this model can serve as a supplement in patient decision making.  By combining machine learning’s ability to analyze large datasets in minimal time with decision makers’ context knowledge, more robust and efficient clinical decisions can be made earlier in the disease lifecycle resulting in better clinical outcomes.  </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a:solidFill>
                  <a:schemeClr val="tx1">
                    <a:lumMod val="50000"/>
                  </a:schemeClr>
                </a:solidFill>
                <a:effectLst/>
                <a:latin typeface="+mn-lt"/>
                <a:ea typeface="+mn-ea"/>
                <a:cs typeface="+mn-cs"/>
              </a:rPr>
              <a:t>For the most part, cancer research and diagnoses is largely based on tumor staging classification.  Studies are showing a need to expand beyond only staging, for predicting the outcome of cancer patients. Patient cluster analysis generates homogeneous groups, with similar prognostic features, the ability </a:t>
            </a:r>
            <a:r>
              <a:rPr lang="en-US" sz="1200" kern="1200">
                <a:solidFill>
                  <a:schemeClr val="tx1">
                    <a:lumMod val="50000"/>
                  </a:schemeClr>
                </a:solidFill>
                <a:effectLst/>
                <a:latin typeface="+mn-lt"/>
                <a:ea typeface="+mn-ea"/>
                <a:cs typeface="+mn-cs"/>
              </a:rPr>
              <a:t>to examine  </a:t>
            </a:r>
            <a:r>
              <a:rPr lang="en-US" sz="1200" kern="1200" dirty="0">
                <a:solidFill>
                  <a:schemeClr val="tx1">
                    <a:lumMod val="50000"/>
                  </a:schemeClr>
                </a:solidFill>
                <a:effectLst/>
                <a:latin typeface="+mn-lt"/>
                <a:ea typeface="+mn-ea"/>
                <a:cs typeface="+mn-cs"/>
              </a:rPr>
              <a:t>similar </a:t>
            </a:r>
            <a:r>
              <a:rPr lang="en-US" sz="1200" kern="1200">
                <a:solidFill>
                  <a:schemeClr val="tx1">
                    <a:lumMod val="50000"/>
                  </a:schemeClr>
                </a:solidFill>
                <a:effectLst/>
                <a:latin typeface="+mn-lt"/>
                <a:ea typeface="+mn-ea"/>
                <a:cs typeface="+mn-cs"/>
              </a:rPr>
              <a:t>survival patterns, </a:t>
            </a:r>
            <a:r>
              <a:rPr lang="en-US" sz="1200" kern="1200" dirty="0">
                <a:solidFill>
                  <a:schemeClr val="tx1">
                    <a:lumMod val="50000"/>
                  </a:schemeClr>
                </a:solidFill>
                <a:effectLst/>
                <a:latin typeface="+mn-lt"/>
                <a:ea typeface="+mn-ea"/>
                <a:cs typeface="+mn-cs"/>
              </a:rPr>
              <a:t>and more accurate predictions.</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By allowing for earlier disease stage intervention patient treatment options increase significantly.  Localized treatments such as </a:t>
            </a:r>
            <a:r>
              <a:rPr lang="en-US" sz="1200" b="0" i="0" u="none" strike="noStrike" kern="1200" dirty="0">
                <a:solidFill>
                  <a:schemeClr val="tx1">
                    <a:lumMod val="50000"/>
                  </a:schemeClr>
                </a:solidFill>
                <a:effectLst/>
                <a:latin typeface="+mn-lt"/>
                <a:ea typeface="+mn-ea"/>
                <a:cs typeface="+mn-cs"/>
              </a:rPr>
              <a:t>radiofrequency ablation, cryoablation, chemoembolization, and surgical resection are available.  Once the disease extends past the liver capsule-these options disappear for the most part and limited systemic approaches with a greater risk and side effect profile have to be used (systemic chemotherapy or liver transplant)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In order to capture the heterogeneity for each patient profile, as well as the dataset class imbalance, clustering oversampling techniques were utilized. All performance measures improved with the use of KNN (K-nearest Neighbor) to impute missing patient data as well as with the addition of the SMOTE oversampling technique to address class imbalance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Areas of future work include training predictive models on larger patient datasets—a task easier said than done in the realm of healthcare.  Furthermore, applying this model to other disease classification scenarios has the potential to positively impact how decision makers approach diagnoses and optimal treatment options.  The concept of utilizing clustering techniques to fill in missing data for patients may prove promising for future healthcare models that aim to preserve patient profile heterogeneity.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majority of liver cancer cases are detected at advanced stages of disease, when treatment options are severely limited in both quantity and effectiveness.  With this in mind, more effective screening and earlier cancer detection has the most potential to save lives and reduce disease cost burden. </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1384291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719057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descr="Map of World"/>
          <p:cNvSpPr>
            <a:spLocks noEditPoints="1"/>
          </p:cNvSpPr>
          <p:nvPr/>
        </p:nvSpPr>
        <p:spPr bwMode="gray">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59C2A7B1-3D32-FD45-AB63-007839DC4790}"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1BF7E510-ACDB-6441-892E-EEF995852C17}"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72283564-9206-4141-8710-6164AF0DC60D}"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9F0F56B0-B5BB-E94E-BF9F-905FC4E7C111}" type="datetime1">
              <a:rPr lang="en-US" smtClean="0"/>
              <a:t>7/30/19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96C69B14-233F-BC4F-9E22-1D387F5B8ACE}" type="datetime1">
              <a:rPr lang="en-US" smtClean="0"/>
              <a:t>7/30/19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F102EE2F-6772-7D48-B59A-7CA38516A197}" type="datetime1">
              <a:rPr lang="en-US" smtClean="0"/>
              <a:t>7/30/19</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07CAB5E8-0402-8144-BD7F-88D3E56176EC}" type="datetime1">
              <a:rPr lang="en-US" smtClean="0"/>
              <a:t>7/30/19</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906A7DD3-1D62-0F4A-83A7-2C2B490AE560}" type="datetime1">
              <a:rPr lang="en-US" smtClean="0"/>
              <a:t>7/30/19</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4DA74240-A149-C248-90E2-133FB24E0E21}" type="datetime1">
              <a:rPr lang="en-US" smtClean="0"/>
              <a:t>7/30/19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6147D10A-E7F0-5A45-8FD4-B693A2EAFD19}" type="datetime1">
              <a:rPr lang="en-US" smtClean="0"/>
              <a:t>7/30/19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dirty="0"/>
              <a:t>Add a footer</a:t>
            </a:r>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B752825D-DB3E-2743-9404-44D6B967F8E6}" type="datetime1">
              <a:rPr lang="en-US" smtClean="0"/>
              <a:t>7/30/19</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8.pn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tiff"/><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mmjgwrites.wordpress.com/"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66011">
              <a:srgbClr val="F9F9F9">
                <a:lumMod val="0"/>
                <a:lumOff val="100000"/>
              </a:srgbClr>
            </a:gs>
            <a:gs pos="59000">
              <a:schemeClr val="bg1">
                <a:lumMod val="0"/>
                <a:lumOff val="100000"/>
              </a:schemeClr>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D05C2BC-7CA4-2D48-8A33-F03FE4445C30}"/>
              </a:ext>
            </a:extLst>
          </p:cNvPr>
          <p:cNvPicPr>
            <a:picLocks noChangeAspect="1"/>
          </p:cNvPicPr>
          <p:nvPr/>
        </p:nvPicPr>
        <p:blipFill>
          <a:blip r:embed="rId3">
            <a:alphaModFix amt="83000"/>
            <a:extLst>
              <a:ext uri="{28A0092B-C50C-407E-A947-70E740481C1C}">
                <a14:useLocalDpi xmlns:a14="http://schemas.microsoft.com/office/drawing/2010/main" val="0"/>
              </a:ext>
            </a:extLst>
          </a:blip>
          <a:stretch>
            <a:fillRect/>
          </a:stretch>
        </p:blipFill>
        <p:spPr>
          <a:xfrm>
            <a:off x="-1" y="7144"/>
            <a:ext cx="12188825" cy="6850856"/>
          </a:xfrm>
          <a:prstGeom prst="rect">
            <a:avLst/>
          </a:prstGeom>
          <a:effectLst>
            <a:glow rad="622300">
              <a:schemeClr val="accent1">
                <a:alpha val="7000"/>
              </a:schemeClr>
            </a:glow>
            <a:outerShdw blurRad="50800" dist="50800" dir="5400000" algn="ctr" rotWithShape="0">
              <a:srgbClr val="000000">
                <a:alpha val="19000"/>
              </a:srgbClr>
            </a:outerShdw>
            <a:reflection stA="33000" endPos="65000" dist="50800" dir="5400000" sy="-100000" algn="bl" rotWithShape="0"/>
            <a:softEdge rad="139700"/>
          </a:effectLst>
        </p:spPr>
      </p:pic>
      <p:sp>
        <p:nvSpPr>
          <p:cNvPr id="2" name="Title 1"/>
          <p:cNvSpPr>
            <a:spLocks noGrp="1"/>
          </p:cNvSpPr>
          <p:nvPr>
            <p:ph type="ctrTitle"/>
          </p:nvPr>
        </p:nvSpPr>
        <p:spPr>
          <a:xfrm>
            <a:off x="417511" y="1828800"/>
            <a:ext cx="11353799" cy="1981201"/>
          </a:xfrm>
          <a:solidFill>
            <a:schemeClr val="accent1">
              <a:alpha val="41000"/>
            </a:schemeClr>
          </a:solidFill>
        </p:spPr>
        <p:txBody>
          <a:bodyPr>
            <a:normAutofit/>
          </a:bodyPr>
          <a:lstStyle/>
          <a:p>
            <a:pPr algn="ctr"/>
            <a:r>
              <a:rPr lang="en-US" sz="4000" b="1" dirty="0">
                <a:solidFill>
                  <a:schemeClr val="tx2"/>
                </a:solidFill>
              </a:rPr>
              <a:t>Predicting One Year Survival of Patients with Hepatocellular Carcinoma:</a:t>
            </a:r>
            <a:br>
              <a:rPr lang="en-US" sz="4000" b="1" dirty="0">
                <a:solidFill>
                  <a:schemeClr val="tx2"/>
                </a:solidFill>
              </a:rPr>
            </a:br>
            <a:r>
              <a:rPr lang="en-US" sz="4000" b="1" dirty="0">
                <a:solidFill>
                  <a:schemeClr val="tx2"/>
                </a:solidFill>
              </a:rPr>
              <a:t>A Logistic Regression Model</a:t>
            </a:r>
          </a:p>
        </p:txBody>
      </p:sp>
      <p:sp>
        <p:nvSpPr>
          <p:cNvPr id="3" name="Subtitle 2"/>
          <p:cNvSpPr>
            <a:spLocks noGrp="1"/>
          </p:cNvSpPr>
          <p:nvPr>
            <p:ph type="subTitle" idx="1"/>
          </p:nvPr>
        </p:nvSpPr>
        <p:spPr>
          <a:xfrm>
            <a:off x="379412" y="5715000"/>
            <a:ext cx="3352800" cy="533400"/>
          </a:xfrm>
          <a:solidFill>
            <a:schemeClr val="accent1">
              <a:alpha val="51000"/>
            </a:schemeClr>
          </a:solidFill>
        </p:spPr>
        <p:txBody>
          <a:bodyPr>
            <a:normAutofit/>
          </a:bodyPr>
          <a:lstStyle/>
          <a:p>
            <a:r>
              <a:rPr lang="en-US" sz="2400" b="1" dirty="0">
                <a:solidFill>
                  <a:schemeClr val="tx2"/>
                </a:solidFill>
              </a:rPr>
              <a:t>Pablo Salcedo, M.D.</a:t>
            </a:r>
          </a:p>
          <a:p>
            <a:endParaRPr lang="en-US" sz="2400" dirty="0"/>
          </a:p>
          <a:p>
            <a:endParaRPr lang="en-US" dirty="0"/>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alpha val="40000"/>
          </a:schemeClr>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162A96E-45BE-4142-86E9-3FF3AC82008D}"/>
              </a:ext>
            </a:extLst>
          </p:cNvPr>
          <p:cNvSpPr>
            <a:spLocks noGrp="1"/>
          </p:cNvSpPr>
          <p:nvPr>
            <p:ph type="sldNum" sz="quarter" idx="12"/>
          </p:nvPr>
        </p:nvSpPr>
        <p:spPr/>
        <p:txBody>
          <a:bodyPr/>
          <a:lstStyle/>
          <a:p>
            <a:fld id="{F36C87F6-986D-49E6-AF40-1B3A1EE8064D}" type="slidenum">
              <a:rPr lang="en-US" smtClean="0"/>
              <a:t>2</a:t>
            </a:fld>
            <a:endParaRPr lang="en-US"/>
          </a:p>
        </p:txBody>
      </p:sp>
      <p:sp>
        <p:nvSpPr>
          <p:cNvPr id="5" name="TextBox 4">
            <a:extLst>
              <a:ext uri="{FF2B5EF4-FFF2-40B4-BE49-F238E27FC236}">
                <a16:creationId xmlns:a16="http://schemas.microsoft.com/office/drawing/2014/main" id="{A60BCDFD-306B-D34F-A40A-BE957D0CCF74}"/>
              </a:ext>
            </a:extLst>
          </p:cNvPr>
          <p:cNvSpPr txBox="1"/>
          <p:nvPr/>
        </p:nvSpPr>
        <p:spPr>
          <a:xfrm>
            <a:off x="963341" y="319086"/>
            <a:ext cx="9450023" cy="590931"/>
          </a:xfrm>
          <a:prstGeom prst="rect">
            <a:avLst/>
          </a:prstGeom>
          <a:solidFill>
            <a:schemeClr val="accent1">
              <a:alpha val="52000"/>
            </a:schemeClr>
          </a:solidFill>
        </p:spPr>
        <p:txBody>
          <a:bodyPr wrap="none" rtlCol="0">
            <a:spAutoFit/>
          </a:bodyPr>
          <a:lstStyle/>
          <a:p>
            <a:pPr>
              <a:lnSpc>
                <a:spcPct val="90000"/>
              </a:lnSpc>
            </a:pPr>
            <a:r>
              <a:rPr lang="en-US" sz="3600" b="1" dirty="0"/>
              <a:t>Hepatocellular Carcinoma (Liver Cancer)</a:t>
            </a:r>
          </a:p>
        </p:txBody>
      </p:sp>
      <p:pic>
        <p:nvPicPr>
          <p:cNvPr id="9" name="Picture 8">
            <a:extLst>
              <a:ext uri="{FF2B5EF4-FFF2-40B4-BE49-F238E27FC236}">
                <a16:creationId xmlns:a16="http://schemas.microsoft.com/office/drawing/2014/main" id="{6C9FDADE-F150-7C41-9E0A-B2C8462513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5942" y="1095863"/>
            <a:ext cx="4153562" cy="2741351"/>
          </a:xfrm>
          <a:prstGeom prst="rect">
            <a:avLst/>
          </a:prstGeom>
          <a:effectLst>
            <a:softEdge rad="127000"/>
          </a:effectLst>
        </p:spPr>
      </p:pic>
      <p:pic>
        <p:nvPicPr>
          <p:cNvPr id="11" name="Picture 10">
            <a:extLst>
              <a:ext uri="{FF2B5EF4-FFF2-40B4-BE49-F238E27FC236}">
                <a16:creationId xmlns:a16="http://schemas.microsoft.com/office/drawing/2014/main" id="{CEBE6F10-93A7-B04D-B75D-08DC49FC26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5942" y="3900487"/>
            <a:ext cx="4153562" cy="2638427"/>
          </a:xfrm>
          <a:prstGeom prst="rect">
            <a:avLst/>
          </a:prstGeom>
          <a:effectLst>
            <a:softEdge rad="101600"/>
          </a:effectLst>
        </p:spPr>
      </p:pic>
      <p:pic>
        <p:nvPicPr>
          <p:cNvPr id="7" name="Picture 6">
            <a:extLst>
              <a:ext uri="{FF2B5EF4-FFF2-40B4-BE49-F238E27FC236}">
                <a16:creationId xmlns:a16="http://schemas.microsoft.com/office/drawing/2014/main" id="{6F4D2F38-5E69-B145-91C6-FFB9FCFD9F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095862"/>
            <a:ext cx="7348048" cy="5443051"/>
          </a:xfrm>
          <a:prstGeom prst="rect">
            <a:avLst/>
          </a:prstGeom>
          <a:effectLst>
            <a:outerShdw blurRad="50800" dist="50800" dir="5400000" algn="ctr" rotWithShape="0">
              <a:srgbClr val="000000"/>
            </a:outerShdw>
            <a:softEdge rad="165100"/>
          </a:effectLst>
        </p:spPr>
      </p:pic>
    </p:spTree>
    <p:extLst>
      <p:ext uri="{BB962C8B-B14F-4D97-AF65-F5344CB8AC3E}">
        <p14:creationId xmlns:p14="http://schemas.microsoft.com/office/powerpoint/2010/main" val="3622657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3</a:t>
            </a:fld>
            <a:endParaRPr lang="en-US"/>
          </a:p>
        </p:txBody>
      </p:sp>
      <p:pic>
        <p:nvPicPr>
          <p:cNvPr id="7" name="Picture 6">
            <a:extLst>
              <a:ext uri="{FF2B5EF4-FFF2-40B4-BE49-F238E27FC236}">
                <a16:creationId xmlns:a16="http://schemas.microsoft.com/office/drawing/2014/main" id="{0CAFFF58-07E7-D64E-A34A-617E68A09519}"/>
              </a:ext>
            </a:extLst>
          </p:cNvPr>
          <p:cNvPicPr>
            <a:picLocks noChangeAspect="1"/>
          </p:cNvPicPr>
          <p:nvPr/>
        </p:nvPicPr>
        <p:blipFill>
          <a:blip r:embed="rId3"/>
          <a:stretch>
            <a:fillRect/>
          </a:stretch>
        </p:blipFill>
        <p:spPr>
          <a:xfrm>
            <a:off x="-66220" y="1371600"/>
            <a:ext cx="6045200" cy="5104041"/>
          </a:xfrm>
          <a:prstGeom prst="rect">
            <a:avLst/>
          </a:prstGeom>
          <a:effectLst>
            <a:softEdge rad="114300"/>
          </a:effectLst>
        </p:spPr>
      </p:pic>
      <p:pic>
        <p:nvPicPr>
          <p:cNvPr id="9" name="Picture 8">
            <a:extLst>
              <a:ext uri="{FF2B5EF4-FFF2-40B4-BE49-F238E27FC236}">
                <a16:creationId xmlns:a16="http://schemas.microsoft.com/office/drawing/2014/main" id="{0A8F5B8E-7495-FC4A-BE4B-85DA87765C70}"/>
              </a:ext>
            </a:extLst>
          </p:cNvPr>
          <p:cNvPicPr>
            <a:picLocks noChangeAspect="1"/>
          </p:cNvPicPr>
          <p:nvPr/>
        </p:nvPicPr>
        <p:blipFill rotWithShape="1">
          <a:blip r:embed="rId4"/>
          <a:srcRect l="572" t="-532" r="10295" b="532"/>
          <a:stretch/>
        </p:blipFill>
        <p:spPr>
          <a:xfrm>
            <a:off x="5969682" y="1371601"/>
            <a:ext cx="6184898" cy="5093704"/>
          </a:xfrm>
          <a:prstGeom prst="rect">
            <a:avLst/>
          </a:prstGeom>
          <a:effectLst>
            <a:softEdge rad="76200"/>
          </a:effectLst>
        </p:spPr>
      </p:pic>
      <p:sp>
        <p:nvSpPr>
          <p:cNvPr id="11" name="TextBox 10">
            <a:extLst>
              <a:ext uri="{FF2B5EF4-FFF2-40B4-BE49-F238E27FC236}">
                <a16:creationId xmlns:a16="http://schemas.microsoft.com/office/drawing/2014/main" id="{837365F8-90D1-954F-AC12-EFA3579FDD55}"/>
              </a:ext>
            </a:extLst>
          </p:cNvPr>
          <p:cNvSpPr txBox="1"/>
          <p:nvPr/>
        </p:nvSpPr>
        <p:spPr>
          <a:xfrm>
            <a:off x="2103560" y="382359"/>
            <a:ext cx="7750840" cy="646331"/>
          </a:xfrm>
          <a:prstGeom prst="rect">
            <a:avLst/>
          </a:prstGeom>
          <a:solidFill>
            <a:schemeClr val="accent1">
              <a:alpha val="61000"/>
            </a:schemeClr>
          </a:solidFill>
        </p:spPr>
        <p:txBody>
          <a:bodyPr wrap="none" rtlCol="0">
            <a:spAutoFit/>
          </a:bodyPr>
          <a:lstStyle/>
          <a:p>
            <a:pPr>
              <a:lnSpc>
                <a:spcPct val="90000"/>
              </a:lnSpc>
            </a:pPr>
            <a:r>
              <a:rPr lang="en-US" sz="4000" b="1" dirty="0"/>
              <a:t>Why Should We Be Concerned</a:t>
            </a:r>
          </a:p>
        </p:txBody>
      </p:sp>
    </p:spTree>
    <p:extLst>
      <p:ext uri="{BB962C8B-B14F-4D97-AF65-F5344CB8AC3E}">
        <p14:creationId xmlns:p14="http://schemas.microsoft.com/office/powerpoint/2010/main" val="293697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4</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4418012" y="475302"/>
            <a:ext cx="2711037" cy="535531"/>
          </a:xfrm>
          <a:prstGeom prst="rect">
            <a:avLst/>
          </a:prstGeom>
          <a:solidFill>
            <a:schemeClr val="accent1">
              <a:alpha val="61000"/>
            </a:schemeClr>
          </a:solidFill>
        </p:spPr>
        <p:txBody>
          <a:bodyPr wrap="square" rtlCol="0">
            <a:spAutoFit/>
          </a:bodyPr>
          <a:lstStyle/>
          <a:p>
            <a:pPr algn="ctr">
              <a:lnSpc>
                <a:spcPct val="90000"/>
              </a:lnSpc>
            </a:pPr>
            <a:r>
              <a:rPr lang="en-US" sz="3200" b="1" dirty="0"/>
              <a:t>Model Intent</a:t>
            </a:r>
            <a:endParaRPr lang="en-US" sz="2800" b="1" dirty="0"/>
          </a:p>
        </p:txBody>
      </p:sp>
      <p:sp>
        <p:nvSpPr>
          <p:cNvPr id="4" name="TextBox 3">
            <a:extLst>
              <a:ext uri="{FF2B5EF4-FFF2-40B4-BE49-F238E27FC236}">
                <a16:creationId xmlns:a16="http://schemas.microsoft.com/office/drawing/2014/main" id="{8E380269-F9B2-2745-B666-B263417BE9EA}"/>
              </a:ext>
            </a:extLst>
          </p:cNvPr>
          <p:cNvSpPr txBox="1"/>
          <p:nvPr/>
        </p:nvSpPr>
        <p:spPr>
          <a:xfrm>
            <a:off x="746545" y="1235995"/>
            <a:ext cx="10687541" cy="1089529"/>
          </a:xfrm>
          <a:prstGeom prst="rect">
            <a:avLst/>
          </a:prstGeom>
          <a:noFill/>
        </p:spPr>
        <p:txBody>
          <a:bodyPr wrap="none" rtlCol="0">
            <a:spAutoFit/>
          </a:bodyPr>
          <a:lstStyle/>
          <a:p>
            <a:pPr>
              <a:lnSpc>
                <a:spcPct val="90000"/>
              </a:lnSpc>
            </a:pPr>
            <a:r>
              <a:rPr lang="en-US" sz="2400" dirty="0"/>
              <a:t>To provide a robust alternative diagnostic model for predicting patient</a:t>
            </a:r>
          </a:p>
          <a:p>
            <a:pPr>
              <a:lnSpc>
                <a:spcPct val="90000"/>
              </a:lnSpc>
            </a:pPr>
            <a:r>
              <a:rPr lang="en-US" sz="2400" dirty="0"/>
              <a:t>liver cancer mortality beyond stage classification.</a:t>
            </a:r>
          </a:p>
          <a:p>
            <a:pPr>
              <a:lnSpc>
                <a:spcPct val="90000"/>
              </a:lnSpc>
            </a:pPr>
            <a:endParaRPr lang="en-US" sz="2400" dirty="0"/>
          </a:p>
        </p:txBody>
      </p:sp>
      <p:pic>
        <p:nvPicPr>
          <p:cNvPr id="17" name="Picture 16">
            <a:extLst>
              <a:ext uri="{FF2B5EF4-FFF2-40B4-BE49-F238E27FC236}">
                <a16:creationId xmlns:a16="http://schemas.microsoft.com/office/drawing/2014/main" id="{32464139-7B7A-5848-AEB1-F2FE5E294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8812" y="2310284"/>
            <a:ext cx="6108621" cy="4072414"/>
          </a:xfrm>
          <a:prstGeom prst="rect">
            <a:avLst/>
          </a:prstGeom>
          <a:effectLst>
            <a:reflection endPos="0" dist="50800" dir="5400000" sy="-100000" algn="bl" rotWithShape="0"/>
            <a:softEdge rad="76200"/>
          </a:effectLst>
        </p:spPr>
      </p:pic>
    </p:spTree>
    <p:extLst>
      <p:ext uri="{BB962C8B-B14F-4D97-AF65-F5344CB8AC3E}">
        <p14:creationId xmlns:p14="http://schemas.microsoft.com/office/powerpoint/2010/main" val="236000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5</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3960812" y="158772"/>
            <a:ext cx="4520789" cy="590931"/>
          </a:xfrm>
          <a:prstGeom prst="rect">
            <a:avLst/>
          </a:prstGeom>
          <a:solidFill>
            <a:schemeClr val="accent1">
              <a:alpha val="61000"/>
            </a:schemeClr>
          </a:solidFill>
        </p:spPr>
        <p:txBody>
          <a:bodyPr wrap="none" rtlCol="0">
            <a:spAutoFit/>
          </a:bodyPr>
          <a:lstStyle/>
          <a:p>
            <a:pPr>
              <a:lnSpc>
                <a:spcPct val="90000"/>
              </a:lnSpc>
            </a:pPr>
            <a:r>
              <a:rPr lang="en-US" sz="3600" b="1" dirty="0"/>
              <a:t>The Patient “Profile”</a:t>
            </a:r>
          </a:p>
        </p:txBody>
      </p:sp>
      <p:pic>
        <p:nvPicPr>
          <p:cNvPr id="5" name="Picture 4">
            <a:extLst>
              <a:ext uri="{FF2B5EF4-FFF2-40B4-BE49-F238E27FC236}">
                <a16:creationId xmlns:a16="http://schemas.microsoft.com/office/drawing/2014/main" id="{7622FBAC-9604-3D4C-B691-1CFAA2D6FA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7955" y="2546221"/>
            <a:ext cx="5274388" cy="3583879"/>
          </a:xfrm>
          <a:prstGeom prst="rect">
            <a:avLst/>
          </a:prstGeom>
        </p:spPr>
      </p:pic>
      <p:sp>
        <p:nvSpPr>
          <p:cNvPr id="8" name="TextBox 7">
            <a:extLst>
              <a:ext uri="{FF2B5EF4-FFF2-40B4-BE49-F238E27FC236}">
                <a16:creationId xmlns:a16="http://schemas.microsoft.com/office/drawing/2014/main" id="{3CFD38EA-B6D0-6646-BD18-F6B1298FC76B}"/>
              </a:ext>
            </a:extLst>
          </p:cNvPr>
          <p:cNvSpPr txBox="1"/>
          <p:nvPr/>
        </p:nvSpPr>
        <p:spPr>
          <a:xfrm>
            <a:off x="7518463" y="1111801"/>
            <a:ext cx="3042821" cy="369332"/>
          </a:xfrm>
          <a:prstGeom prst="rect">
            <a:avLst/>
          </a:prstGeom>
          <a:noFill/>
        </p:spPr>
        <p:txBody>
          <a:bodyPr wrap="none" rtlCol="0">
            <a:spAutoFit/>
          </a:bodyPr>
          <a:lstStyle/>
          <a:p>
            <a:pPr>
              <a:lnSpc>
                <a:spcPct val="90000"/>
              </a:lnSpc>
            </a:pPr>
            <a:r>
              <a:rPr lang="en-US" sz="2000" dirty="0"/>
              <a:t>Left: Features Selection</a:t>
            </a:r>
          </a:p>
        </p:txBody>
      </p:sp>
      <p:sp>
        <p:nvSpPr>
          <p:cNvPr id="9" name="TextBox 8">
            <a:extLst>
              <a:ext uri="{FF2B5EF4-FFF2-40B4-BE49-F238E27FC236}">
                <a16:creationId xmlns:a16="http://schemas.microsoft.com/office/drawing/2014/main" id="{5F58757A-9D83-3149-A166-8335253BB9D2}"/>
              </a:ext>
            </a:extLst>
          </p:cNvPr>
          <p:cNvSpPr txBox="1"/>
          <p:nvPr/>
        </p:nvSpPr>
        <p:spPr>
          <a:xfrm>
            <a:off x="7518463" y="1702511"/>
            <a:ext cx="4054315" cy="369332"/>
          </a:xfrm>
          <a:prstGeom prst="rect">
            <a:avLst/>
          </a:prstGeom>
          <a:noFill/>
        </p:spPr>
        <p:txBody>
          <a:bodyPr wrap="none" rtlCol="0">
            <a:spAutoFit/>
          </a:bodyPr>
          <a:lstStyle/>
          <a:p>
            <a:pPr>
              <a:lnSpc>
                <a:spcPct val="90000"/>
              </a:lnSpc>
            </a:pPr>
            <a:r>
              <a:rPr lang="en-US" sz="2000" dirty="0"/>
              <a:t>Below: Target Class Distribution</a:t>
            </a:r>
          </a:p>
        </p:txBody>
      </p:sp>
      <p:graphicFrame>
        <p:nvGraphicFramePr>
          <p:cNvPr id="2" name="Diagram 1">
            <a:extLst>
              <a:ext uri="{FF2B5EF4-FFF2-40B4-BE49-F238E27FC236}">
                <a16:creationId xmlns:a16="http://schemas.microsoft.com/office/drawing/2014/main" id="{A8CB971A-1B98-1448-9002-5366C372ECE6}"/>
              </a:ext>
            </a:extLst>
          </p:cNvPr>
          <p:cNvGraphicFramePr/>
          <p:nvPr>
            <p:extLst>
              <p:ext uri="{D42A27DB-BD31-4B8C-83A1-F6EECF244321}">
                <p14:modId xmlns:p14="http://schemas.microsoft.com/office/powerpoint/2010/main" val="2923068406"/>
              </p:ext>
            </p:extLst>
          </p:nvPr>
        </p:nvGraphicFramePr>
        <p:xfrm>
          <a:off x="596203" y="1577363"/>
          <a:ext cx="8125883" cy="54172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11" name="Group 10">
            <a:extLst>
              <a:ext uri="{FF2B5EF4-FFF2-40B4-BE49-F238E27FC236}">
                <a16:creationId xmlns:a16="http://schemas.microsoft.com/office/drawing/2014/main" id="{3C0AB7FD-EDC3-EF45-9E6F-29D67A04B7ED}"/>
              </a:ext>
            </a:extLst>
          </p:cNvPr>
          <p:cNvGrpSpPr/>
          <p:nvPr/>
        </p:nvGrpSpPr>
        <p:grpSpPr>
          <a:xfrm>
            <a:off x="1110120" y="315459"/>
            <a:ext cx="1523603" cy="1523603"/>
            <a:chOff x="2370048" y="711014"/>
            <a:chExt cx="1523603" cy="1523603"/>
          </a:xfrm>
        </p:grpSpPr>
        <p:sp>
          <p:nvSpPr>
            <p:cNvPr id="12" name="Oval 11">
              <a:extLst>
                <a:ext uri="{FF2B5EF4-FFF2-40B4-BE49-F238E27FC236}">
                  <a16:creationId xmlns:a16="http://schemas.microsoft.com/office/drawing/2014/main" id="{7BAB8B3B-FC82-ED48-899A-8F543633FC86}"/>
                </a:ext>
              </a:extLst>
            </p:cNvPr>
            <p:cNvSpPr/>
            <p:nvPr/>
          </p:nvSpPr>
          <p:spPr>
            <a:xfrm>
              <a:off x="2370048" y="711014"/>
              <a:ext cx="1523603" cy="152360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4">
              <a:extLst>
                <a:ext uri="{FF2B5EF4-FFF2-40B4-BE49-F238E27FC236}">
                  <a16:creationId xmlns:a16="http://schemas.microsoft.com/office/drawing/2014/main" id="{42305940-CD1E-FC40-BCCD-C19E9D5C8ADD}"/>
                </a:ext>
              </a:extLst>
            </p:cNvPr>
            <p:cNvSpPr txBox="1"/>
            <p:nvPr/>
          </p:nvSpPr>
          <p:spPr>
            <a:xfrm>
              <a:off x="2459541" y="987946"/>
              <a:ext cx="1388780" cy="107735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2400" kern="1200" dirty="0"/>
                <a:t>Lifestyle factors</a:t>
              </a:r>
            </a:p>
          </p:txBody>
        </p:sp>
      </p:grpSp>
      <p:grpSp>
        <p:nvGrpSpPr>
          <p:cNvPr id="14" name="Group 13">
            <a:extLst>
              <a:ext uri="{FF2B5EF4-FFF2-40B4-BE49-F238E27FC236}">
                <a16:creationId xmlns:a16="http://schemas.microsoft.com/office/drawing/2014/main" id="{83606D48-73D8-1245-824A-56E6B54D4C2F}"/>
              </a:ext>
            </a:extLst>
          </p:cNvPr>
          <p:cNvGrpSpPr/>
          <p:nvPr/>
        </p:nvGrpSpPr>
        <p:grpSpPr>
          <a:xfrm>
            <a:off x="2436812" y="1673237"/>
            <a:ext cx="1752296" cy="1523603"/>
            <a:chOff x="2496523" y="1443542"/>
            <a:chExt cx="1752296" cy="1523603"/>
          </a:xfrm>
        </p:grpSpPr>
        <p:sp>
          <p:nvSpPr>
            <p:cNvPr id="15" name="Oval 14">
              <a:extLst>
                <a:ext uri="{FF2B5EF4-FFF2-40B4-BE49-F238E27FC236}">
                  <a16:creationId xmlns:a16="http://schemas.microsoft.com/office/drawing/2014/main" id="{2E648E3E-C225-AE40-B9D7-E7434153A54B}"/>
                </a:ext>
              </a:extLst>
            </p:cNvPr>
            <p:cNvSpPr/>
            <p:nvPr/>
          </p:nvSpPr>
          <p:spPr>
            <a:xfrm>
              <a:off x="2496523" y="1443542"/>
              <a:ext cx="1752296" cy="152360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Oval 4">
              <a:extLst>
                <a:ext uri="{FF2B5EF4-FFF2-40B4-BE49-F238E27FC236}">
                  <a16:creationId xmlns:a16="http://schemas.microsoft.com/office/drawing/2014/main" id="{2474F785-C211-AF43-9313-777732745C88}"/>
                </a:ext>
              </a:extLst>
            </p:cNvPr>
            <p:cNvSpPr txBox="1"/>
            <p:nvPr/>
          </p:nvSpPr>
          <p:spPr>
            <a:xfrm>
              <a:off x="2577081" y="1657482"/>
              <a:ext cx="1637272" cy="104596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kern="1200" dirty="0"/>
                <a:t>Comorbidities</a:t>
              </a:r>
            </a:p>
          </p:txBody>
        </p:sp>
      </p:grpSp>
    </p:spTree>
    <p:extLst>
      <p:ext uri="{BB962C8B-B14F-4D97-AF65-F5344CB8AC3E}">
        <p14:creationId xmlns:p14="http://schemas.microsoft.com/office/powerpoint/2010/main" val="179250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FC498E-6D13-8C4C-9BD8-4BECBE1E12D9}"/>
              </a:ext>
            </a:extLst>
          </p:cNvPr>
          <p:cNvPicPr>
            <a:picLocks noChangeAspect="1"/>
          </p:cNvPicPr>
          <p:nvPr/>
        </p:nvPicPr>
        <p:blipFill>
          <a:blip r:embed="rId3"/>
          <a:stretch>
            <a:fillRect/>
          </a:stretch>
        </p:blipFill>
        <p:spPr>
          <a:xfrm>
            <a:off x="7237412" y="3848038"/>
            <a:ext cx="4172483" cy="2796406"/>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6</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2920099" y="353223"/>
            <a:ext cx="6425157" cy="646331"/>
          </a:xfrm>
          <a:prstGeom prst="rect">
            <a:avLst/>
          </a:prstGeom>
          <a:solidFill>
            <a:schemeClr val="accent1">
              <a:alpha val="61000"/>
            </a:schemeClr>
          </a:solidFill>
        </p:spPr>
        <p:txBody>
          <a:bodyPr wrap="none" rtlCol="0">
            <a:spAutoFit/>
          </a:bodyPr>
          <a:lstStyle/>
          <a:p>
            <a:pPr>
              <a:lnSpc>
                <a:spcPct val="90000"/>
              </a:lnSpc>
            </a:pPr>
            <a:r>
              <a:rPr lang="en-US" sz="4000" b="1" dirty="0"/>
              <a:t>Optimization Techniques </a:t>
            </a:r>
          </a:p>
        </p:txBody>
      </p:sp>
      <p:sp>
        <p:nvSpPr>
          <p:cNvPr id="3" name="TextBox 2">
            <a:extLst>
              <a:ext uri="{FF2B5EF4-FFF2-40B4-BE49-F238E27FC236}">
                <a16:creationId xmlns:a16="http://schemas.microsoft.com/office/drawing/2014/main" id="{0EF5F115-5CBB-9446-9C63-1A1AAEFB72E9}"/>
              </a:ext>
            </a:extLst>
          </p:cNvPr>
          <p:cNvSpPr txBox="1"/>
          <p:nvPr/>
        </p:nvSpPr>
        <p:spPr>
          <a:xfrm>
            <a:off x="9488768" y="3506406"/>
            <a:ext cx="2374368" cy="341632"/>
          </a:xfrm>
          <a:prstGeom prst="rect">
            <a:avLst/>
          </a:prstGeom>
          <a:noFill/>
        </p:spPr>
        <p:txBody>
          <a:bodyPr wrap="none" rtlCol="0">
            <a:spAutoFit/>
          </a:bodyPr>
          <a:lstStyle/>
          <a:p>
            <a:pPr>
              <a:lnSpc>
                <a:spcPct val="90000"/>
              </a:lnSpc>
            </a:pPr>
            <a:r>
              <a:rPr lang="en-US" dirty="0"/>
              <a:t>K- nearest neighbor</a:t>
            </a:r>
          </a:p>
        </p:txBody>
      </p:sp>
      <p:pic>
        <p:nvPicPr>
          <p:cNvPr id="6" name="Picture 5">
            <a:extLst>
              <a:ext uri="{FF2B5EF4-FFF2-40B4-BE49-F238E27FC236}">
                <a16:creationId xmlns:a16="http://schemas.microsoft.com/office/drawing/2014/main" id="{91914886-A0C4-A34F-B93F-ECF28114F90A}"/>
              </a:ext>
            </a:extLst>
          </p:cNvPr>
          <p:cNvPicPr>
            <a:picLocks noChangeAspect="1"/>
          </p:cNvPicPr>
          <p:nvPr/>
        </p:nvPicPr>
        <p:blipFill rotWithShape="1">
          <a:blip r:embed="rId4">
            <a:extLst>
              <a:ext uri="{28A0092B-C50C-407E-A947-70E740481C1C}">
                <a14:useLocalDpi xmlns:a14="http://schemas.microsoft.com/office/drawing/2010/main" val="0"/>
              </a:ext>
            </a:extLst>
          </a:blip>
          <a:srcRect l="1503" t="4440" r="21355" b="1527"/>
          <a:stretch/>
        </p:blipFill>
        <p:spPr>
          <a:xfrm>
            <a:off x="464910" y="1278224"/>
            <a:ext cx="5629502" cy="2291144"/>
          </a:xfrm>
          <a:prstGeom prst="rect">
            <a:avLst/>
          </a:prstGeom>
          <a:effectLst>
            <a:softEdge rad="88900"/>
          </a:effectLst>
        </p:spPr>
      </p:pic>
      <p:pic>
        <p:nvPicPr>
          <p:cNvPr id="9" name="Picture 8">
            <a:extLst>
              <a:ext uri="{FF2B5EF4-FFF2-40B4-BE49-F238E27FC236}">
                <a16:creationId xmlns:a16="http://schemas.microsoft.com/office/drawing/2014/main" id="{8BCB5CAB-668C-1E4D-A351-E4B97A048926}"/>
              </a:ext>
            </a:extLst>
          </p:cNvPr>
          <p:cNvPicPr>
            <a:picLocks noChangeAspect="1"/>
          </p:cNvPicPr>
          <p:nvPr/>
        </p:nvPicPr>
        <p:blipFill>
          <a:blip r:embed="rId5"/>
          <a:stretch>
            <a:fillRect/>
          </a:stretch>
        </p:blipFill>
        <p:spPr>
          <a:xfrm>
            <a:off x="455612" y="3848038"/>
            <a:ext cx="5629502" cy="2881863"/>
          </a:xfrm>
          <a:prstGeom prst="rect">
            <a:avLst/>
          </a:prstGeom>
          <a:effectLst>
            <a:softEdge rad="63500"/>
          </a:effectLst>
        </p:spPr>
      </p:pic>
      <p:pic>
        <p:nvPicPr>
          <p:cNvPr id="12" name="Picture 11">
            <a:extLst>
              <a:ext uri="{FF2B5EF4-FFF2-40B4-BE49-F238E27FC236}">
                <a16:creationId xmlns:a16="http://schemas.microsoft.com/office/drawing/2014/main" id="{F35BC17C-C7D4-5B4D-A4B4-3CA6D3E51F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7412" y="1278224"/>
            <a:ext cx="4080156" cy="2150775"/>
          </a:xfrm>
          <a:prstGeom prst="rect">
            <a:avLst/>
          </a:prstGeom>
          <a:effectLst>
            <a:softEdge rad="177800"/>
          </a:effectLst>
        </p:spPr>
      </p:pic>
    </p:spTree>
    <p:extLst>
      <p:ext uri="{BB962C8B-B14F-4D97-AF65-F5344CB8AC3E}">
        <p14:creationId xmlns:p14="http://schemas.microsoft.com/office/powerpoint/2010/main" val="211178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7</a:t>
            </a:fld>
            <a:endParaRPr lang="en-US" dirty="0"/>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270200"/>
            <a:ext cx="1848583" cy="646331"/>
          </a:xfrm>
          <a:prstGeom prst="rect">
            <a:avLst/>
          </a:prstGeom>
          <a:solidFill>
            <a:schemeClr val="accent1">
              <a:alpha val="61000"/>
            </a:schemeClr>
          </a:solidFill>
        </p:spPr>
        <p:txBody>
          <a:bodyPr wrap="none" rtlCol="0">
            <a:spAutoFit/>
          </a:bodyPr>
          <a:lstStyle/>
          <a:p>
            <a:pPr>
              <a:lnSpc>
                <a:spcPct val="90000"/>
              </a:lnSpc>
            </a:pPr>
            <a:r>
              <a:rPr lang="en-US" sz="4000" b="1" dirty="0"/>
              <a:t>Results</a:t>
            </a:r>
          </a:p>
        </p:txBody>
      </p:sp>
      <p:pic>
        <p:nvPicPr>
          <p:cNvPr id="3" name="Picture 2" descr="Figure B: Confusion Matrix">
            <a:extLst>
              <a:ext uri="{FF2B5EF4-FFF2-40B4-BE49-F238E27FC236}">
                <a16:creationId xmlns:a16="http://schemas.microsoft.com/office/drawing/2014/main" id="{1E57885C-62DE-AF45-B789-C068880F45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69" y="885827"/>
            <a:ext cx="6454492" cy="5562600"/>
          </a:xfrm>
          <a:prstGeom prst="rect">
            <a:avLst/>
          </a:prstGeom>
        </p:spPr>
      </p:pic>
      <p:pic>
        <p:nvPicPr>
          <p:cNvPr id="6" name="Picture 5">
            <a:extLst>
              <a:ext uri="{FF2B5EF4-FFF2-40B4-BE49-F238E27FC236}">
                <a16:creationId xmlns:a16="http://schemas.microsoft.com/office/drawing/2014/main" id="{C86FFF55-A84D-F847-A889-B4A38A0D68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7980" y="842300"/>
            <a:ext cx="5395912" cy="3694236"/>
          </a:xfrm>
          <a:prstGeom prst="rect">
            <a:avLst/>
          </a:prstGeom>
        </p:spPr>
      </p:pic>
      <p:sp>
        <p:nvSpPr>
          <p:cNvPr id="7" name="Rectangle 6">
            <a:extLst>
              <a:ext uri="{FF2B5EF4-FFF2-40B4-BE49-F238E27FC236}">
                <a16:creationId xmlns:a16="http://schemas.microsoft.com/office/drawing/2014/main" id="{F9E94EC9-1309-2840-ACF2-3F2413DD007B}"/>
              </a:ext>
            </a:extLst>
          </p:cNvPr>
          <p:cNvSpPr/>
          <p:nvPr/>
        </p:nvSpPr>
        <p:spPr>
          <a:xfrm>
            <a:off x="848030" y="4896846"/>
            <a:ext cx="6092825" cy="1754326"/>
          </a:xfrm>
          <a:prstGeom prst="rect">
            <a:avLst/>
          </a:prstGeom>
        </p:spPr>
        <p:txBody>
          <a:bodyPr>
            <a:spAutoFit/>
          </a:bodyPr>
          <a:lstStyle/>
          <a:p>
            <a:r>
              <a:rPr lang="en-US" dirty="0"/>
              <a:t>                         </a:t>
            </a:r>
          </a:p>
          <a:p>
            <a:r>
              <a:rPr lang="en-US" dirty="0"/>
              <a:t>                      0       1                         </a:t>
            </a:r>
          </a:p>
          <a:p>
            <a:r>
              <a:rPr lang="en-US" dirty="0"/>
              <a:t>                    -----   -----                      </a:t>
            </a:r>
          </a:p>
          <a:p>
            <a:r>
              <a:rPr lang="en-US" dirty="0"/>
              <a:t>               0 | TN   |  FP               </a:t>
            </a:r>
          </a:p>
          <a:p>
            <a:r>
              <a:rPr lang="en-US" dirty="0"/>
              <a:t>	     -----   -----             </a:t>
            </a:r>
          </a:p>
          <a:p>
            <a:r>
              <a:rPr lang="en-US" dirty="0"/>
              <a:t>               1 | FN   |  TP </a:t>
            </a:r>
          </a:p>
        </p:txBody>
      </p:sp>
      <p:sp>
        <p:nvSpPr>
          <p:cNvPr id="8" name="TextBox 7">
            <a:extLst>
              <a:ext uri="{FF2B5EF4-FFF2-40B4-BE49-F238E27FC236}">
                <a16:creationId xmlns:a16="http://schemas.microsoft.com/office/drawing/2014/main" id="{DBC51CB1-701E-9143-8F34-CF75DABE0CF4}"/>
              </a:ext>
            </a:extLst>
          </p:cNvPr>
          <p:cNvSpPr txBox="1"/>
          <p:nvPr/>
        </p:nvSpPr>
        <p:spPr>
          <a:xfrm>
            <a:off x="150812" y="1526351"/>
            <a:ext cx="4041491" cy="424732"/>
          </a:xfrm>
          <a:prstGeom prst="rect">
            <a:avLst/>
          </a:prstGeom>
          <a:noFill/>
        </p:spPr>
        <p:txBody>
          <a:bodyPr wrap="none" rtlCol="0">
            <a:spAutoFit/>
          </a:bodyPr>
          <a:lstStyle/>
          <a:p>
            <a:pPr>
              <a:lnSpc>
                <a:spcPct val="90000"/>
              </a:lnSpc>
            </a:pPr>
            <a:r>
              <a:rPr lang="en-US" sz="2400" dirty="0"/>
              <a:t>Figure A: Confusion Matrix</a:t>
            </a:r>
          </a:p>
        </p:txBody>
      </p:sp>
      <p:sp>
        <p:nvSpPr>
          <p:cNvPr id="11" name="TextBox 10">
            <a:extLst>
              <a:ext uri="{FF2B5EF4-FFF2-40B4-BE49-F238E27FC236}">
                <a16:creationId xmlns:a16="http://schemas.microsoft.com/office/drawing/2014/main" id="{49842888-2433-794E-B141-9716B179E193}"/>
              </a:ext>
            </a:extLst>
          </p:cNvPr>
          <p:cNvSpPr txBox="1"/>
          <p:nvPr/>
        </p:nvSpPr>
        <p:spPr>
          <a:xfrm>
            <a:off x="6609159" y="380999"/>
            <a:ext cx="5344733" cy="424732"/>
          </a:xfrm>
          <a:prstGeom prst="rect">
            <a:avLst/>
          </a:prstGeom>
          <a:noFill/>
        </p:spPr>
        <p:txBody>
          <a:bodyPr wrap="none" rtlCol="0">
            <a:spAutoFit/>
          </a:bodyPr>
          <a:lstStyle/>
          <a:p>
            <a:pPr>
              <a:lnSpc>
                <a:spcPct val="90000"/>
              </a:lnSpc>
            </a:pPr>
            <a:r>
              <a:rPr lang="en-US" sz="2400" dirty="0"/>
              <a:t>Figure B: Decision Boundary Graph</a:t>
            </a:r>
          </a:p>
        </p:txBody>
      </p:sp>
      <p:sp>
        <p:nvSpPr>
          <p:cNvPr id="12" name="Rectangle 11">
            <a:extLst>
              <a:ext uri="{FF2B5EF4-FFF2-40B4-BE49-F238E27FC236}">
                <a16:creationId xmlns:a16="http://schemas.microsoft.com/office/drawing/2014/main" id="{B7FC8000-299A-7C41-AD19-073720B53C06}"/>
              </a:ext>
            </a:extLst>
          </p:cNvPr>
          <p:cNvSpPr/>
          <p:nvPr/>
        </p:nvSpPr>
        <p:spPr>
          <a:xfrm>
            <a:off x="7279163" y="4624881"/>
            <a:ext cx="6092825" cy="2031325"/>
          </a:xfrm>
          <a:prstGeom prst="rect">
            <a:avLst/>
          </a:prstGeom>
        </p:spPr>
        <p:txBody>
          <a:bodyPr>
            <a:spAutoFit/>
          </a:bodyPr>
          <a:lstStyle/>
          <a:p>
            <a:r>
              <a:rPr lang="en-US" b="1" dirty="0"/>
              <a:t>Area Under Curve (AUC):  0.83</a:t>
            </a:r>
          </a:p>
          <a:p>
            <a:endParaRPr lang="en-US" b="1" dirty="0"/>
          </a:p>
          <a:p>
            <a:r>
              <a:rPr lang="en-US" b="1" dirty="0"/>
              <a:t>Accuracy:  0.82</a:t>
            </a:r>
          </a:p>
          <a:p>
            <a:endParaRPr lang="en-US" b="1" dirty="0"/>
          </a:p>
          <a:p>
            <a:r>
              <a:rPr lang="en-US" b="1" dirty="0"/>
              <a:t>Testing F1-Score:  0.83</a:t>
            </a:r>
          </a:p>
          <a:p>
            <a:endParaRPr lang="en-US" b="1" dirty="0"/>
          </a:p>
          <a:p>
            <a:r>
              <a:rPr lang="en-US" b="1" dirty="0"/>
              <a:t>False Positive Rate: 0.14</a:t>
            </a:r>
          </a:p>
        </p:txBody>
      </p:sp>
    </p:spTree>
    <p:extLst>
      <p:ext uri="{BB962C8B-B14F-4D97-AF65-F5344CB8AC3E}">
        <p14:creationId xmlns:p14="http://schemas.microsoft.com/office/powerpoint/2010/main" val="224695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2DC88F-6305-7E47-83C0-4C51A2C001BE}"/>
              </a:ext>
            </a:extLst>
          </p:cNvPr>
          <p:cNvPicPr>
            <a:picLocks noChangeAspect="1"/>
          </p:cNvPicPr>
          <p:nvPr/>
        </p:nvPicPr>
        <p:blipFill>
          <a:blip r:embed="rId3"/>
          <a:stretch>
            <a:fillRect/>
          </a:stretch>
        </p:blipFill>
        <p:spPr>
          <a:xfrm>
            <a:off x="6094412" y="2745770"/>
            <a:ext cx="5801805" cy="3883631"/>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8</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1751012" y="226428"/>
            <a:ext cx="3733800" cy="646331"/>
          </a:xfrm>
          <a:prstGeom prst="rect">
            <a:avLst/>
          </a:prstGeom>
          <a:solidFill>
            <a:schemeClr val="accent1">
              <a:alpha val="61000"/>
            </a:schemeClr>
          </a:solidFill>
        </p:spPr>
        <p:txBody>
          <a:bodyPr wrap="square" rtlCol="0">
            <a:spAutoFit/>
          </a:bodyPr>
          <a:lstStyle/>
          <a:p>
            <a:pPr>
              <a:lnSpc>
                <a:spcPct val="90000"/>
              </a:lnSpc>
            </a:pPr>
            <a:r>
              <a:rPr lang="en-US" sz="4000" b="1" dirty="0"/>
              <a:t>Discussion</a:t>
            </a:r>
          </a:p>
        </p:txBody>
      </p:sp>
      <p:sp>
        <p:nvSpPr>
          <p:cNvPr id="3" name="Rectangle 2">
            <a:extLst>
              <a:ext uri="{FF2B5EF4-FFF2-40B4-BE49-F238E27FC236}">
                <a16:creationId xmlns:a16="http://schemas.microsoft.com/office/drawing/2014/main" id="{CA99A944-6CB4-F449-B417-9B9BC0FA8F54}"/>
              </a:ext>
            </a:extLst>
          </p:cNvPr>
          <p:cNvSpPr/>
          <p:nvPr/>
        </p:nvSpPr>
        <p:spPr>
          <a:xfrm>
            <a:off x="303212" y="1221949"/>
            <a:ext cx="8396511" cy="4524315"/>
          </a:xfrm>
          <a:prstGeom prst="rect">
            <a:avLst/>
          </a:prstGeom>
        </p:spPr>
        <p:txBody>
          <a:bodyPr wrap="square">
            <a:spAutoFit/>
          </a:bodyPr>
          <a:lstStyle/>
          <a:p>
            <a:pPr marL="285750" indent="-285750">
              <a:buFont typeface="Arial" panose="020B0604020202020204" pitchFamily="34" charset="0"/>
              <a:buChar char="•"/>
            </a:pPr>
            <a:r>
              <a:rPr lang="en-US" sz="2400" dirty="0"/>
              <a:t>Potential use of this model as a diagnostic tool for</a:t>
            </a:r>
          </a:p>
          <a:p>
            <a:r>
              <a:rPr lang="en-US" sz="2400" dirty="0"/>
              <a:t>   hepatocellular carcinoma (HCC)</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Earlier disease stage intervention</a:t>
            </a:r>
          </a:p>
          <a:p>
            <a:endParaRPr lang="en-US" sz="2400" dirty="0"/>
          </a:p>
          <a:p>
            <a:pPr marL="285750" indent="-285750">
              <a:buFont typeface="Arial" panose="020B0604020202020204" pitchFamily="34" charset="0"/>
              <a:buChar char="•"/>
            </a:pPr>
            <a:r>
              <a:rPr lang="en-US" sz="2400" dirty="0"/>
              <a:t>Capturing  patient heterogeneity </a:t>
            </a:r>
          </a:p>
          <a:p>
            <a:r>
              <a:rPr lang="en-US" sz="2400" dirty="0"/>
              <a:t>    through the use of clustering </a:t>
            </a:r>
          </a:p>
          <a:p>
            <a:r>
              <a:rPr lang="en-US" sz="2400" dirty="0"/>
              <a:t>    oversampling techniques to </a:t>
            </a:r>
          </a:p>
          <a:p>
            <a:r>
              <a:rPr lang="en-US" sz="2400" dirty="0"/>
              <a:t>    predict trends such as</a:t>
            </a:r>
          </a:p>
          <a:p>
            <a:r>
              <a:rPr lang="en-US" sz="2400" dirty="0"/>
              <a:t>    treatment response</a:t>
            </a:r>
          </a:p>
          <a:p>
            <a:endParaRPr lang="en-US" sz="2400" dirty="0"/>
          </a:p>
          <a:p>
            <a:pPr marL="285750" indent="-285750">
              <a:buFont typeface="Arial" panose="020B0604020202020204" pitchFamily="34" charset="0"/>
              <a:buChar char="•"/>
            </a:pPr>
            <a:r>
              <a:rPr lang="en-US" sz="2400" dirty="0"/>
              <a:t>Areas of future work</a:t>
            </a:r>
          </a:p>
        </p:txBody>
      </p:sp>
      <p:pic>
        <p:nvPicPr>
          <p:cNvPr id="4" name="Picture 3">
            <a:extLst>
              <a:ext uri="{FF2B5EF4-FFF2-40B4-BE49-F238E27FC236}">
                <a16:creationId xmlns:a16="http://schemas.microsoft.com/office/drawing/2014/main" id="{AA019D63-D625-A14B-A9A8-EB20A0139BA6}"/>
              </a:ext>
            </a:extLst>
          </p:cNvPr>
          <p:cNvPicPr>
            <a:picLocks noChangeAspect="1"/>
          </p:cNvPicPr>
          <p:nvPr/>
        </p:nvPicPr>
        <p:blipFill>
          <a:blip r:embed="rId4"/>
          <a:stretch>
            <a:fillRect/>
          </a:stretch>
        </p:blipFill>
        <p:spPr>
          <a:xfrm>
            <a:off x="8699723" y="126155"/>
            <a:ext cx="2414746" cy="2446106"/>
          </a:xfrm>
          <a:prstGeom prst="rect">
            <a:avLst/>
          </a:prstGeom>
          <a:effectLst>
            <a:softEdge rad="76200"/>
          </a:effectLst>
        </p:spPr>
      </p:pic>
    </p:spTree>
    <p:extLst>
      <p:ext uri="{BB962C8B-B14F-4D97-AF65-F5344CB8AC3E}">
        <p14:creationId xmlns:p14="http://schemas.microsoft.com/office/powerpoint/2010/main" val="247874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9</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563142" y="533400"/>
            <a:ext cx="2967479" cy="646331"/>
          </a:xfrm>
          <a:prstGeom prst="rect">
            <a:avLst/>
          </a:prstGeom>
          <a:solidFill>
            <a:schemeClr val="accent1">
              <a:alpha val="61000"/>
            </a:schemeClr>
          </a:solidFill>
        </p:spPr>
        <p:txBody>
          <a:bodyPr wrap="none" rtlCol="0">
            <a:spAutoFit/>
          </a:bodyPr>
          <a:lstStyle/>
          <a:p>
            <a:pPr>
              <a:lnSpc>
                <a:spcPct val="90000"/>
              </a:lnSpc>
            </a:pPr>
            <a:r>
              <a:rPr lang="en-US" sz="4000" b="1" dirty="0"/>
              <a:t>References</a:t>
            </a:r>
          </a:p>
        </p:txBody>
      </p:sp>
      <p:sp>
        <p:nvSpPr>
          <p:cNvPr id="5" name="TextBox 4">
            <a:extLst>
              <a:ext uri="{FF2B5EF4-FFF2-40B4-BE49-F238E27FC236}">
                <a16:creationId xmlns:a16="http://schemas.microsoft.com/office/drawing/2014/main" id="{957E241D-A595-0E46-8B5C-9AD2F80D3550}"/>
              </a:ext>
            </a:extLst>
          </p:cNvPr>
          <p:cNvSpPr txBox="1"/>
          <p:nvPr/>
        </p:nvSpPr>
        <p:spPr>
          <a:xfrm>
            <a:off x="563142" y="5031938"/>
            <a:ext cx="2618024" cy="646331"/>
          </a:xfrm>
          <a:prstGeom prst="rect">
            <a:avLst/>
          </a:prstGeom>
          <a:solidFill>
            <a:schemeClr val="accent1">
              <a:alpha val="61000"/>
            </a:schemeClr>
          </a:solidFill>
        </p:spPr>
        <p:txBody>
          <a:bodyPr wrap="none" rtlCol="0">
            <a:spAutoFit/>
          </a:bodyPr>
          <a:lstStyle/>
          <a:p>
            <a:pPr>
              <a:lnSpc>
                <a:spcPct val="90000"/>
              </a:lnSpc>
            </a:pPr>
            <a:r>
              <a:rPr lang="en-US" sz="4000" b="1" dirty="0"/>
              <a:t>Questions</a:t>
            </a:r>
          </a:p>
        </p:txBody>
      </p:sp>
      <p:sp>
        <p:nvSpPr>
          <p:cNvPr id="2" name="TextBox 1">
            <a:extLst>
              <a:ext uri="{FF2B5EF4-FFF2-40B4-BE49-F238E27FC236}">
                <a16:creationId xmlns:a16="http://schemas.microsoft.com/office/drawing/2014/main" id="{4BC4B475-509A-3541-AAE7-72FB40341083}"/>
              </a:ext>
            </a:extLst>
          </p:cNvPr>
          <p:cNvSpPr txBox="1"/>
          <p:nvPr/>
        </p:nvSpPr>
        <p:spPr>
          <a:xfrm>
            <a:off x="550669" y="1179731"/>
            <a:ext cx="11638156" cy="3139321"/>
          </a:xfrm>
          <a:prstGeom prst="rect">
            <a:avLst/>
          </a:prstGeom>
          <a:noFill/>
        </p:spPr>
        <p:txBody>
          <a:bodyPr wrap="square" rtlCol="0">
            <a:spAutoFit/>
          </a:bodyPr>
          <a:lstStyle/>
          <a:p>
            <a:pPr>
              <a:lnSpc>
                <a:spcPct val="90000"/>
              </a:lnSpc>
            </a:pPr>
            <a:endParaRPr lang="en-US" sz="2000" dirty="0"/>
          </a:p>
          <a:p>
            <a:pPr marL="342900" indent="-342900">
              <a:lnSpc>
                <a:spcPct val="90000"/>
              </a:lnSpc>
              <a:buFontTx/>
              <a:buChar char="-"/>
            </a:pPr>
            <a:r>
              <a:rPr lang="en-US" sz="2000" dirty="0"/>
              <a:t>Miriam </a:t>
            </a:r>
            <a:r>
              <a:rPr lang="en-US" sz="2000" dirty="0" err="1"/>
              <a:t>Seoane</a:t>
            </a:r>
            <a:r>
              <a:rPr lang="en-US" sz="2000" dirty="0"/>
              <a:t> Santos, Pedro Henriques Abreu, Pedro J Garcia-</a:t>
            </a:r>
            <a:r>
              <a:rPr lang="en-US" sz="2000" dirty="0" err="1"/>
              <a:t>Laencina</a:t>
            </a:r>
            <a:r>
              <a:rPr lang="en-US" sz="2000" dirty="0"/>
              <a:t>, Adelia </a:t>
            </a:r>
            <a:r>
              <a:rPr lang="en-US" sz="2000" dirty="0" err="1"/>
              <a:t>Simao</a:t>
            </a:r>
            <a:r>
              <a:rPr lang="en-US" sz="2000" dirty="0"/>
              <a:t>,  Armando Carvalho, </a:t>
            </a:r>
            <a:r>
              <a:rPr lang="en-US" sz="2000" i="1" dirty="0"/>
              <a:t>A new  cluster-based oversampling method for improving survival prediction of hepatocellular carcinoma patients</a:t>
            </a:r>
            <a:r>
              <a:rPr lang="en-US" sz="2000" dirty="0"/>
              <a:t>. Journal of biomedical informatics, 58, 49-59, 2015.</a:t>
            </a:r>
          </a:p>
          <a:p>
            <a:pPr>
              <a:lnSpc>
                <a:spcPct val="90000"/>
              </a:lnSpc>
            </a:pPr>
            <a:endParaRPr lang="en-US" sz="2000" dirty="0"/>
          </a:p>
          <a:p>
            <a:pPr>
              <a:lnSpc>
                <a:spcPct val="90000"/>
              </a:lnSpc>
            </a:pPr>
            <a:r>
              <a:rPr lang="en-US" sz="2000" dirty="0"/>
              <a:t>- "Cancer" </a:t>
            </a:r>
            <a:r>
              <a:rPr lang="en-US" sz="2000" dirty="0" err="1"/>
              <a:t>Roser</a:t>
            </a:r>
            <a:r>
              <a:rPr lang="en-US" sz="2000" dirty="0"/>
              <a:t>, M., Ritchie, H. 2019.'https://</a:t>
            </a:r>
            <a:r>
              <a:rPr lang="en-US" sz="2000" dirty="0" err="1"/>
              <a:t>ourworldindata.org</a:t>
            </a:r>
            <a:r>
              <a:rPr lang="en-US" sz="2000" dirty="0"/>
              <a:t>/cancer'</a:t>
            </a:r>
          </a:p>
          <a:p>
            <a:pPr>
              <a:lnSpc>
                <a:spcPct val="90000"/>
              </a:lnSpc>
            </a:pPr>
            <a:endParaRPr lang="en-US" sz="2000" dirty="0"/>
          </a:p>
          <a:p>
            <a:pPr>
              <a:lnSpc>
                <a:spcPct val="90000"/>
              </a:lnSpc>
            </a:pPr>
            <a:endParaRPr lang="en-US" sz="2000" dirty="0"/>
          </a:p>
          <a:p>
            <a:pPr>
              <a:lnSpc>
                <a:spcPct val="90000"/>
              </a:lnSpc>
            </a:pPr>
            <a:r>
              <a:rPr lang="en-US" sz="2000" dirty="0"/>
              <a:t>- "Liver Cancer."  2019. *Elsevier B.V.* </a:t>
            </a:r>
            <a:r>
              <a:rPr lang="en-US" sz="2000" dirty="0" err="1"/>
              <a:t>www.sciencedirect.com</a:t>
            </a:r>
            <a:r>
              <a:rPr lang="en-US" sz="2000" dirty="0"/>
              <a:t>/topics/medicine-and-dentistry/liver-cancer</a:t>
            </a:r>
          </a:p>
        </p:txBody>
      </p:sp>
      <p:pic>
        <p:nvPicPr>
          <p:cNvPr id="6" name="Picture 5" descr="301 Moved Permanently">
            <a:extLst>
              <a:ext uri="{FF2B5EF4-FFF2-40B4-BE49-F238E27FC236}">
                <a16:creationId xmlns:a16="http://schemas.microsoft.com/office/drawing/2014/main" id="{7E9B20FD-7029-F240-A0F6-C463190A77E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189412" y="4394201"/>
            <a:ext cx="2794000" cy="2235200"/>
          </a:xfrm>
          <a:prstGeom prst="rect">
            <a:avLst/>
          </a:prstGeom>
          <a:effectLst>
            <a:reflection endPos="65000" dist="50800" dir="5400000" sy="-100000" algn="bl" rotWithShape="0"/>
            <a:softEdge rad="241300"/>
          </a:effectLst>
        </p:spPr>
      </p:pic>
      <p:sp>
        <p:nvSpPr>
          <p:cNvPr id="3" name="TextBox 2">
            <a:extLst>
              <a:ext uri="{FF2B5EF4-FFF2-40B4-BE49-F238E27FC236}">
                <a16:creationId xmlns:a16="http://schemas.microsoft.com/office/drawing/2014/main" id="{8F82D81A-60C2-4648-9279-D65627855C51}"/>
              </a:ext>
            </a:extLst>
          </p:cNvPr>
          <p:cNvSpPr txBox="1"/>
          <p:nvPr/>
        </p:nvSpPr>
        <p:spPr>
          <a:xfrm>
            <a:off x="7610328" y="5525098"/>
            <a:ext cx="4578497" cy="923330"/>
          </a:xfrm>
          <a:prstGeom prst="rect">
            <a:avLst/>
          </a:prstGeom>
          <a:noFill/>
        </p:spPr>
        <p:txBody>
          <a:bodyPr wrap="none" rtlCol="0">
            <a:spAutoFit/>
          </a:bodyPr>
          <a:lstStyle/>
          <a:p>
            <a:pPr algn="ctr">
              <a:lnSpc>
                <a:spcPct val="90000"/>
              </a:lnSpc>
            </a:pPr>
            <a:r>
              <a:rPr lang="en-US" sz="2000" b="1" dirty="0"/>
              <a:t>Pablo Salcedo, MD</a:t>
            </a:r>
          </a:p>
          <a:p>
            <a:pPr algn="ctr">
              <a:lnSpc>
                <a:spcPct val="90000"/>
              </a:lnSpc>
            </a:pPr>
            <a:r>
              <a:rPr lang="en-US" sz="2000" b="1" dirty="0"/>
              <a:t>Flatiron School Data Science Fellow</a:t>
            </a:r>
          </a:p>
          <a:p>
            <a:pPr algn="ctr">
              <a:lnSpc>
                <a:spcPct val="90000"/>
              </a:lnSpc>
            </a:pPr>
            <a:r>
              <a:rPr lang="en-US" sz="2000" b="1" dirty="0" err="1"/>
              <a:t>pablosalcedo@verizon.net</a:t>
            </a:r>
            <a:endParaRPr lang="en-US" sz="2000" b="1" dirty="0"/>
          </a:p>
        </p:txBody>
      </p:sp>
    </p:spTree>
    <p:extLst>
      <p:ext uri="{BB962C8B-B14F-4D97-AF65-F5344CB8AC3E}">
        <p14:creationId xmlns:p14="http://schemas.microsoft.com/office/powerpoint/2010/main" val="2325205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Presentation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World  presentation (widescreen).potx" id="{6FD2C32E-565A-4F51-8C38-826F1B24AA7D}" vid="{06379D18-BA11-4F05-84DF-EB681B68D4FA}"/>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Presentation 16x9</Template>
  <TotalTime>10582</TotalTime>
  <Words>1637</Words>
  <Application>Microsoft Macintosh PowerPoint</Application>
  <PresentationFormat>Custom</PresentationFormat>
  <Paragraphs>148</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Century Gothic</vt:lpstr>
      <vt:lpstr>World Presentation 16x9</vt:lpstr>
      <vt:lpstr>Predicting One Year Survival of Patients with Hepatocellular Carcinoma: A Logistic Regression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Demographic Trends: A predictive Model</dc:title>
  <dc:creator>pablo salcedo</dc:creator>
  <cp:lastModifiedBy>pablo salcedo</cp:lastModifiedBy>
  <cp:revision>58</cp:revision>
  <dcterms:created xsi:type="dcterms:W3CDTF">2019-07-03T18:56:10Z</dcterms:created>
  <dcterms:modified xsi:type="dcterms:W3CDTF">2019-07-31T15:48:29Z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